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1"/>
  </p:notesMasterIdLst>
  <p:sldIdLst>
    <p:sldId id="256" r:id="rId2"/>
    <p:sldId id="378" r:id="rId3"/>
    <p:sldId id="381" r:id="rId4"/>
    <p:sldId id="382" r:id="rId5"/>
    <p:sldId id="383" r:id="rId6"/>
    <p:sldId id="384" r:id="rId7"/>
    <p:sldId id="387" r:id="rId8"/>
    <p:sldId id="388" r:id="rId9"/>
    <p:sldId id="372" r:id="rId10"/>
    <p:sldId id="385" r:id="rId11"/>
    <p:sldId id="375" r:id="rId12"/>
    <p:sldId id="376" r:id="rId13"/>
    <p:sldId id="373" r:id="rId14"/>
    <p:sldId id="380" r:id="rId15"/>
    <p:sldId id="386" r:id="rId16"/>
    <p:sldId id="379" r:id="rId17"/>
    <p:sldId id="374" r:id="rId18"/>
    <p:sldId id="377" r:id="rId19"/>
    <p:sldId id="257" r:id="rId20"/>
    <p:sldId id="258" r:id="rId21"/>
    <p:sldId id="325" r:id="rId22"/>
    <p:sldId id="261" r:id="rId23"/>
    <p:sldId id="263" r:id="rId24"/>
    <p:sldId id="262" r:id="rId25"/>
    <p:sldId id="264" r:id="rId26"/>
    <p:sldId id="389" r:id="rId27"/>
    <p:sldId id="391" r:id="rId28"/>
    <p:sldId id="309" r:id="rId29"/>
    <p:sldId id="390" r:id="rId30"/>
    <p:sldId id="265" r:id="rId31"/>
    <p:sldId id="392" r:id="rId32"/>
    <p:sldId id="397" r:id="rId33"/>
    <p:sldId id="310" r:id="rId34"/>
    <p:sldId id="336" r:id="rId35"/>
    <p:sldId id="393" r:id="rId36"/>
    <p:sldId id="396" r:id="rId37"/>
    <p:sldId id="266" r:id="rId38"/>
    <p:sldId id="267" r:id="rId39"/>
    <p:sldId id="273" r:id="rId40"/>
    <p:sldId id="270" r:id="rId41"/>
    <p:sldId id="269" r:id="rId42"/>
    <p:sldId id="271" r:id="rId43"/>
    <p:sldId id="399" r:id="rId44"/>
    <p:sldId id="272" r:id="rId45"/>
    <p:sldId id="274" r:id="rId46"/>
    <p:sldId id="276" r:id="rId47"/>
    <p:sldId id="275" r:id="rId48"/>
    <p:sldId id="401" r:id="rId49"/>
    <p:sldId id="280" r:id="rId50"/>
    <p:sldId id="279" r:id="rId51"/>
    <p:sldId id="367" r:id="rId52"/>
    <p:sldId id="324" r:id="rId53"/>
    <p:sldId id="277" r:id="rId54"/>
    <p:sldId id="278" r:id="rId55"/>
    <p:sldId id="294" r:id="rId56"/>
    <p:sldId id="398" r:id="rId57"/>
    <p:sldId id="370" r:id="rId58"/>
    <p:sldId id="371" r:id="rId59"/>
    <p:sldId id="281" r:id="rId60"/>
    <p:sldId id="282" r:id="rId61"/>
    <p:sldId id="283" r:id="rId62"/>
    <p:sldId id="284" r:id="rId63"/>
    <p:sldId id="293" r:id="rId64"/>
    <p:sldId id="402" r:id="rId65"/>
    <p:sldId id="298" r:id="rId66"/>
    <p:sldId id="297" r:id="rId67"/>
    <p:sldId id="326" r:id="rId68"/>
    <p:sldId id="299" r:id="rId69"/>
    <p:sldId id="327" r:id="rId70"/>
    <p:sldId id="328" r:id="rId71"/>
    <p:sldId id="329" r:id="rId72"/>
    <p:sldId id="330" r:id="rId73"/>
    <p:sldId id="332" r:id="rId74"/>
    <p:sldId id="333" r:id="rId75"/>
    <p:sldId id="334" r:id="rId76"/>
    <p:sldId id="300" r:id="rId77"/>
    <p:sldId id="301" r:id="rId78"/>
    <p:sldId id="302" r:id="rId79"/>
    <p:sldId id="303" r:id="rId80"/>
    <p:sldId id="304" r:id="rId81"/>
    <p:sldId id="305" r:id="rId82"/>
    <p:sldId id="306" r:id="rId83"/>
    <p:sldId id="335" r:id="rId84"/>
    <p:sldId id="307" r:id="rId85"/>
    <p:sldId id="338" r:id="rId86"/>
    <p:sldId id="400" r:id="rId87"/>
    <p:sldId id="312" r:id="rId88"/>
    <p:sldId id="313" r:id="rId89"/>
    <p:sldId id="314" r:id="rId90"/>
    <p:sldId id="315" r:id="rId91"/>
    <p:sldId id="318" r:id="rId92"/>
    <p:sldId id="317" r:id="rId93"/>
    <p:sldId id="319" r:id="rId94"/>
    <p:sldId id="320" r:id="rId95"/>
    <p:sldId id="339" r:id="rId96"/>
    <p:sldId id="321" r:id="rId97"/>
    <p:sldId id="342" r:id="rId98"/>
    <p:sldId id="343" r:id="rId99"/>
    <p:sldId id="344" r:id="rId100"/>
    <p:sldId id="345" r:id="rId101"/>
    <p:sldId id="346" r:id="rId102"/>
    <p:sldId id="363" r:id="rId103"/>
    <p:sldId id="347" r:id="rId104"/>
    <p:sldId id="348" r:id="rId105"/>
    <p:sldId id="362" r:id="rId106"/>
    <p:sldId id="349" r:id="rId107"/>
    <p:sldId id="350" r:id="rId108"/>
    <p:sldId id="351" r:id="rId109"/>
    <p:sldId id="352" r:id="rId110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AFEC6"/>
    <a:srgbClr val="FFFFCC"/>
    <a:srgbClr val="FFCC99"/>
    <a:srgbClr val="FFCCFF"/>
    <a:srgbClr val="FF9933"/>
    <a:srgbClr val="FAF6A6"/>
    <a:srgbClr val="6666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07" autoAdjust="0"/>
  </p:normalViewPr>
  <p:slideViewPr>
    <p:cSldViewPr>
      <p:cViewPr varScale="1">
        <p:scale>
          <a:sx n="81" d="100"/>
          <a:sy n="81" d="100"/>
        </p:scale>
        <p:origin x="58" y="1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463319-662F-4D71-9E42-4A29F88395F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9151E0-CFEF-411A-B149-2B66007EA354}" type="slidenum">
              <a:rPr lang="it-IT" altLang="it-IT"/>
              <a:pPr eaLnBrk="1" hangingPunct="1"/>
              <a:t>1</a:t>
            </a:fld>
            <a:endParaRPr lang="it-IT" altLang="it-IT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FF134F-BEC0-4CC7-8351-2328787B237D}" type="slidenum">
              <a:rPr lang="it-IT" altLang="it-IT"/>
              <a:pPr eaLnBrk="1" hangingPunct="1"/>
              <a:t>14</a:t>
            </a:fld>
            <a:endParaRPr lang="it-IT" altLang="it-IT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C2F3D8-BA44-4264-A4D7-206EE7FD4513}" type="slidenum">
              <a:rPr lang="it-IT" altLang="it-IT"/>
              <a:pPr eaLnBrk="1" hangingPunct="1"/>
              <a:t>16</a:t>
            </a:fld>
            <a:endParaRPr lang="it-IT" altLang="it-IT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4D5A7C-FA51-4C97-BE06-00F619EFE745}" type="slidenum">
              <a:rPr lang="it-IT" altLang="it-IT"/>
              <a:pPr eaLnBrk="1" hangingPunct="1"/>
              <a:t>17</a:t>
            </a:fld>
            <a:endParaRPr lang="it-IT" altLang="it-IT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D818CC-1CB2-49FC-8547-9775F37B0C80}" type="slidenum">
              <a:rPr lang="it-IT" altLang="it-IT"/>
              <a:pPr eaLnBrk="1" hangingPunct="1"/>
              <a:t>22</a:t>
            </a:fld>
            <a:endParaRPr lang="it-IT" altLang="it-IT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19DDDD-5D2A-4DB8-8706-450A5818D9D7}" type="slidenum">
              <a:rPr lang="it-IT" altLang="it-IT"/>
              <a:pPr eaLnBrk="1" hangingPunct="1"/>
              <a:t>23</a:t>
            </a:fld>
            <a:endParaRPr lang="it-IT" altLang="it-IT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512B0D-933F-434B-B6EC-65AA7F1F6DAA}" type="slidenum">
              <a:rPr lang="it-IT" altLang="it-IT"/>
              <a:pPr eaLnBrk="1" hangingPunct="1"/>
              <a:t>24</a:t>
            </a:fld>
            <a:endParaRPr lang="it-IT" altLang="it-IT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AMARE è anche SERVIRE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3319-662F-4D71-9E42-4A29F88395FE}" type="slidenum">
              <a:rPr lang="it-IT" altLang="it-IT" smtClean="0"/>
              <a:pPr/>
              <a:t>42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EEC4CE-5C8C-4397-9748-0FBCF12499BE}" type="slidenum">
              <a:rPr lang="it-IT" altLang="it-IT"/>
              <a:pPr eaLnBrk="1" hangingPunct="1"/>
              <a:t>50</a:t>
            </a:fld>
            <a:endParaRPr lang="it-IT" altLang="it-IT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pastore Abele offre a Dio un agnello, l’agricoltore</a:t>
            </a:r>
            <a:r>
              <a:rPr lang="it-IT" baseline="0" dirty="0"/>
              <a:t> Caino offre le verdure dei campi</a:t>
            </a:r>
          </a:p>
          <a:p>
            <a:r>
              <a:rPr lang="it-IT" baseline="0" dirty="0"/>
              <a:t>Dio gradì l’agnello </a:t>
            </a:r>
          </a:p>
          <a:p>
            <a:r>
              <a:rPr lang="it-IT" baseline="0" dirty="0" err="1"/>
              <a:t>Caiono</a:t>
            </a:r>
            <a:r>
              <a:rPr lang="it-IT" baseline="0" dirty="0"/>
              <a:t> dall’invidia uccise il fratello </a:t>
            </a:r>
            <a:r>
              <a:rPr lang="it-IT" baseline="0" dirty="0" err="1"/>
              <a:t>Abelo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98744-CA85-4861-9614-E6859BEB168A}" type="slidenum">
              <a:rPr lang="it-IT" altLang="it-IT" smtClean="0"/>
              <a:pPr>
                <a:defRPr/>
              </a:pPr>
              <a:t>56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703013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B0F07A-77F1-469B-B533-2F0EC86EF03A}" type="slidenum">
              <a:rPr lang="it-IT" altLang="it-IT"/>
              <a:pPr eaLnBrk="1" hangingPunct="1"/>
              <a:t>57</a:t>
            </a:fld>
            <a:endParaRPr lang="it-IT" altLang="it-IT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EFF9E8-70CC-479A-A6C4-3A6B5506DC69}" type="slidenum">
              <a:rPr lang="it-IT" altLang="it-IT"/>
              <a:pPr eaLnBrk="1" hangingPunct="1"/>
              <a:t>2</a:t>
            </a:fld>
            <a:endParaRPr lang="it-IT" altLang="it-IT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>
                <a:latin typeface="Arial" panose="020B0604020202020204" pitchFamily="34" charset="0"/>
              </a:rPr>
              <a:t>Che cosa fa conquistare i cuori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EB84E4-FB9F-4322-A8CA-C8910F089A8A}" type="slidenum">
              <a:rPr lang="it-IT" altLang="it-IT"/>
              <a:pPr eaLnBrk="1" hangingPunct="1"/>
              <a:t>58</a:t>
            </a:fld>
            <a:endParaRPr lang="it-IT" altLang="it-IT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70B7E4-A991-457D-B9A7-576F255585E1}" type="slidenum">
              <a:rPr lang="it-IT" altLang="it-IT"/>
              <a:pPr eaLnBrk="1" hangingPunct="1"/>
              <a:t>80</a:t>
            </a:fld>
            <a:endParaRPr lang="it-IT" altLang="it-IT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DE163C-1540-4AA0-94A8-43E0645295C0}" type="slidenum">
              <a:rPr lang="it-IT" altLang="it-IT"/>
              <a:pPr eaLnBrk="1" hangingPunct="1"/>
              <a:t>3</a:t>
            </a:fld>
            <a:endParaRPr lang="it-IT" altLang="it-IT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BAB110-63E8-4510-A00A-63E0192CC951}" type="slidenum">
              <a:rPr lang="it-IT" altLang="it-IT"/>
              <a:pPr eaLnBrk="1" hangingPunct="1"/>
              <a:t>4</a:t>
            </a:fld>
            <a:endParaRPr lang="it-IT" altLang="it-IT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8F90E9-41D4-44F9-8D16-ACBCF0536E03}" type="slidenum">
              <a:rPr lang="it-IT" altLang="it-IT"/>
              <a:pPr eaLnBrk="1" hangingPunct="1"/>
              <a:t>5</a:t>
            </a:fld>
            <a:endParaRPr lang="it-IT" altLang="it-IT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AE4FB7-D960-4A49-92CA-543700B61427}" type="slidenum">
              <a:rPr lang="it-IT" altLang="it-IT"/>
              <a:pPr eaLnBrk="1" hangingPunct="1"/>
              <a:t>6</a:t>
            </a:fld>
            <a:endParaRPr lang="it-IT" altLang="it-IT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</a:rPr>
              <a:t>L’ostentazione</a:t>
            </a:r>
          </a:p>
        </p:txBody>
      </p:sp>
      <p:sp>
        <p:nvSpPr>
          <p:cNvPr id="1280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FDBCE5-E00A-42A2-A040-AA66D4705E2B}" type="slidenum">
              <a:rPr lang="it-IT" altLang="it-IT"/>
              <a:pPr eaLnBrk="1" hangingPunct="1"/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AA2B20-7884-4EFB-8058-35E813826F01}" type="slidenum">
              <a:rPr lang="it-IT" altLang="it-IT"/>
              <a:pPr eaLnBrk="1" hangingPunct="1"/>
              <a:t>13</a:t>
            </a:fld>
            <a:endParaRPr lang="it-IT" altLang="it-IT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936C6-179C-43BC-922A-3F23729519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74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C73FF-5477-4B69-B1BA-0CC2A3725F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028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77FC1-7F4D-4F3C-8249-1801726FA2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570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9B8E5-AD44-41E9-837F-6F480C9BA5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051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E9D02-6057-47F0-B9CE-5993F2D227B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200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6FE0D-8BD1-4677-83FE-B5C03030C2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030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54B8D-241C-46B0-A548-5AB4FB1ABBF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782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49C3C-4809-4042-88D9-AA852039DF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089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EBF3B-FC93-4762-A02C-8884F0B5DD8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83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5D1AF-B309-48CA-A9D9-A3373E9E8FF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789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C8188-7773-440E-BD07-560360FFD8E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162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A00CF7-175A-4018-9528-D1094542D38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3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rgbClr val="FFCC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Papiro"/>
          <p:cNvSpPr>
            <a:spLocks noGrp="1" noChangeArrowheads="1"/>
          </p:cNvSpPr>
          <p:nvPr>
            <p:ph type="ctrTitle"/>
          </p:nvPr>
        </p:nvSpPr>
        <p:spPr>
          <a:xfrm>
            <a:off x="1595500" y="1052736"/>
            <a:ext cx="9001000" cy="147002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8000" b="1" dirty="0"/>
              <a:t>Inno all’AMORE</a:t>
            </a:r>
            <a:br>
              <a:rPr lang="it-IT" altLang="it-IT" sz="8000" b="1" dirty="0"/>
            </a:br>
            <a:r>
              <a:rPr lang="it-IT" altLang="it-IT" sz="4000" b="1" dirty="0"/>
              <a:t>1 </a:t>
            </a:r>
            <a:r>
              <a:rPr lang="it-IT" altLang="it-IT" sz="4000" b="1" dirty="0" err="1"/>
              <a:t>Cor</a:t>
            </a:r>
            <a:r>
              <a:rPr lang="it-IT" altLang="it-IT" sz="4000" b="1" dirty="0"/>
              <a:t>. 13</a:t>
            </a:r>
          </a:p>
        </p:txBody>
      </p:sp>
      <p:sp>
        <p:nvSpPr>
          <p:cNvPr id="2051" name="Rectangle 3" descr="Papiro"/>
          <p:cNvSpPr>
            <a:spLocks noGrp="1" noChangeArrowheads="1"/>
          </p:cNvSpPr>
          <p:nvPr>
            <p:ph type="subTitle" idx="1"/>
          </p:nvPr>
        </p:nvSpPr>
        <p:spPr>
          <a:xfrm>
            <a:off x="6960096" y="4941168"/>
            <a:ext cx="4784900" cy="1296144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2400" b="1" dirty="0"/>
              <a:t>Presentazione di</a:t>
            </a:r>
          </a:p>
          <a:p>
            <a:pPr algn="r" eaLnBrk="1" hangingPunct="1">
              <a:lnSpc>
                <a:spcPct val="150000"/>
              </a:lnSpc>
            </a:pPr>
            <a:r>
              <a:rPr lang="it-IT" altLang="it-IT" sz="2400" b="1" dirty="0"/>
              <a:t>Claudio Gobbetti 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35360" y="6237312"/>
            <a:ext cx="3095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it-IT" altLang="it-IT" b="1" dirty="0"/>
              <a:t>Aggiornato </a:t>
            </a:r>
            <a:r>
              <a:rPr lang="it-IT" altLang="it-IT" b="1" dirty="0" smtClean="0"/>
              <a:t>al 16 </a:t>
            </a:r>
            <a:r>
              <a:rPr lang="it-IT" altLang="it-IT" b="1" dirty="0"/>
              <a:t>apr.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631889" y="1450976"/>
            <a:ext cx="8928222" cy="166814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5000"/>
              </a:lnSpc>
              <a:spcBef>
                <a:spcPct val="30000"/>
              </a:spcBef>
            </a:pPr>
            <a:r>
              <a:rPr lang="it-IT" altLang="it-IT" sz="3200" dirty="0"/>
              <a:t>Quanti hanno sperimentato la </a:t>
            </a:r>
            <a:r>
              <a:rPr lang="it-IT" altLang="it-IT" sz="3200" b="1" dirty="0"/>
              <a:t>GIOIA</a:t>
            </a:r>
            <a:r>
              <a:rPr lang="it-IT" altLang="it-IT" sz="3200" dirty="0"/>
              <a:t> </a:t>
            </a:r>
          </a:p>
          <a:p>
            <a:pPr lvl="1">
              <a:lnSpc>
                <a:spcPct val="145000"/>
              </a:lnSpc>
              <a:spcBef>
                <a:spcPct val="30000"/>
              </a:spcBef>
            </a:pPr>
            <a:r>
              <a:rPr lang="it-IT" altLang="it-IT" sz="3200" dirty="0"/>
              <a:t>di far sorridere i più felice o i meno fortunati?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407368" y="548680"/>
            <a:ext cx="11377264" cy="5760640"/>
          </a:xfrm>
          <a:solidFill>
            <a:srgbClr val="FFFFCC"/>
          </a:solidFill>
        </p:spPr>
        <p:txBody>
          <a:bodyPr/>
          <a:lstStyle/>
          <a:p>
            <a:pPr marL="609600" indent="-609600" algn="ctr" eaLnBrk="1" hangingPunct="1">
              <a:lnSpc>
                <a:spcPct val="150000"/>
              </a:lnSpc>
              <a:buNone/>
            </a:pPr>
            <a:r>
              <a:rPr lang="it-IT" altLang="it-IT" sz="2800" b="1" i="1" dirty="0"/>
              <a:t>a) L’amore di sé è l’amore della propria immagine di Dio </a:t>
            </a:r>
            <a:endParaRPr lang="it-IT" altLang="it-IT" sz="2800" b="1" dirty="0"/>
          </a:p>
          <a:p>
            <a:pPr marL="609600" indent="-609600" eaLnBrk="1" hangingPunct="1">
              <a:lnSpc>
                <a:spcPct val="150000"/>
              </a:lnSpc>
              <a:buNone/>
            </a:pPr>
            <a:endParaRPr lang="it-IT" altLang="it-IT" sz="800" dirty="0"/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Potrebbero risultare interessanti le considerazioni di </a:t>
            </a:r>
            <a:r>
              <a:rPr lang="it-IT" altLang="it-IT" sz="2000" b="1" dirty="0"/>
              <a:t>S. Guglielmo di St. </a:t>
            </a:r>
            <a:r>
              <a:rPr lang="it-IT" altLang="it-IT" sz="2000" b="1" dirty="0" err="1"/>
              <a:t>Thierry</a:t>
            </a:r>
            <a:r>
              <a:rPr lang="it-IT" altLang="it-IT" sz="2000" dirty="0"/>
              <a:t> (o di Aquitania). 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Egli afferma che la conoscenza di Dio si raggiunge mediante la conoscenza di se stessi, 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perché in noi vi è l’immagine di Dio, come sta scritto nella Bibbia fin dal primo capitolo 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del libro Genesi. In altre parole si potrebbe trovare Dio solo in se stessi. </a:t>
            </a:r>
          </a:p>
          <a:p>
            <a:pPr marL="609600" indent="-609600" algn="ctr" eaLnBrk="1" hangingPunct="1">
              <a:lnSpc>
                <a:spcPct val="150000"/>
              </a:lnSpc>
              <a:buNone/>
            </a:pPr>
            <a:r>
              <a:rPr lang="it-IT" altLang="it-IT" sz="2000" dirty="0"/>
              <a:t>E </a:t>
            </a:r>
            <a:r>
              <a:rPr lang="it-IT" altLang="it-IT" sz="2000" b="1" dirty="0"/>
              <a:t>Gesù?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La conoscenza del mondo avviene, secondo quel teologo, attraverso quei pochi sensi 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che l’uomo ha, pertanto quanto possiamo sapere è solo una parte della verità, 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non tutta la verità; e spesso la verità è illusoria.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875420" y="908955"/>
            <a:ext cx="10441160" cy="4248237"/>
          </a:xfrm>
          <a:solidFill>
            <a:srgbClr val="FFFFCC"/>
          </a:solidFill>
        </p:spPr>
        <p:txBody>
          <a:bodyPr/>
          <a:lstStyle/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3200" dirty="0"/>
              <a:t>Guglielmo ritiene che la conoscenza di se stessi, poiché non dipende solo dai cinque sensi, è più sicura.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3200" dirty="0"/>
              <a:t>Il teologo arriva a concludere che l’amore di sé, presentato da Gesù, è l’amore della propria immagine di Dio.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 descr="Papiro"/>
          <p:cNvSpPr>
            <a:spLocks noGrp="1" noChangeArrowheads="1"/>
          </p:cNvSpPr>
          <p:nvPr>
            <p:ph type="body" idx="1"/>
          </p:nvPr>
        </p:nvSpPr>
        <p:spPr>
          <a:xfrm>
            <a:off x="479376" y="1088815"/>
            <a:ext cx="11305256" cy="4680371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1000" dirty="0">
              <a:latin typeface="Comic Sans MS" panose="030F0702030302020204" pitchFamily="66" charset="0"/>
            </a:endParaRP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3200" dirty="0"/>
              <a:t>La dottrina di Guglielmo, pur aprendo nuove riflessioni sulla frase evangelica “ama il prossimo tuo come te stesso”, può rischiare due grossi pericoli: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3200" dirty="0"/>
              <a:t>  </a:t>
            </a:r>
            <a:r>
              <a:rPr lang="it-IT" altLang="it-IT" dirty="0"/>
              <a:t>- il primo è quello di confondere la propria persona con Dio,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dirty="0"/>
              <a:t>  - il secondo di conoscere Dio senza passare attraverso Cristo.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587388" y="789552"/>
            <a:ext cx="11017224" cy="5278896"/>
          </a:xfrm>
          <a:solidFill>
            <a:srgbClr val="FFFFCC"/>
          </a:solidFill>
        </p:spPr>
        <p:txBody>
          <a:bodyPr/>
          <a:lstStyle/>
          <a:p>
            <a:pPr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it-IT" altLang="it-IT" sz="800" dirty="0" smtClean="0"/>
          </a:p>
          <a:p>
            <a:pPr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600" dirty="0" smtClean="0"/>
              <a:t>Tuttavia </a:t>
            </a:r>
            <a:r>
              <a:rPr lang="it-IT" altLang="it-IT" sz="2600" dirty="0"/>
              <a:t>resta interessante il pensiero che </a:t>
            </a:r>
            <a:endParaRPr lang="it-IT" altLang="it-IT" sz="2600" dirty="0" smtClean="0"/>
          </a:p>
          <a:p>
            <a:pPr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600" dirty="0" smtClean="0"/>
              <a:t>più </a:t>
            </a:r>
            <a:r>
              <a:rPr lang="it-IT" altLang="it-IT" sz="2600" dirty="0"/>
              <a:t>l’uomo è se stesso, più si avvicina al suo essere “immagine di Dio”. </a:t>
            </a:r>
          </a:p>
          <a:p>
            <a:pPr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600" dirty="0" smtClean="0"/>
              <a:t>L’uomo </a:t>
            </a:r>
            <a:r>
              <a:rPr lang="it-IT" altLang="it-IT" sz="2600" dirty="0"/>
              <a:t>è se stesso quando ama. </a:t>
            </a:r>
          </a:p>
          <a:p>
            <a:pPr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600" dirty="0" smtClean="0"/>
              <a:t>La </a:t>
            </a:r>
            <a:r>
              <a:rPr lang="it-IT" altLang="it-IT" sz="2600" dirty="0"/>
              <a:t>sua vera felicità esiste solo quando vive sentimenti d’affetto e di amore reciproco. </a:t>
            </a:r>
          </a:p>
          <a:p>
            <a:pPr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600" dirty="0" smtClean="0"/>
              <a:t>L’immagine </a:t>
            </a:r>
            <a:r>
              <a:rPr lang="it-IT" altLang="it-IT" sz="2600" dirty="0"/>
              <a:t>di Dio è presente nell’uomo quando è libero e felice di amare e di essere amato. </a:t>
            </a:r>
          </a:p>
          <a:p>
            <a:pPr indent="0"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600" dirty="0"/>
              <a:t> Il dibattito è aperto.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587388" y="0"/>
            <a:ext cx="11017224" cy="6858000"/>
          </a:xfrm>
          <a:solidFill>
            <a:srgbClr val="FFFFCC"/>
          </a:solidFill>
        </p:spPr>
        <p:txBody>
          <a:bodyPr/>
          <a:lstStyle/>
          <a:p>
            <a:pPr marL="609600" indent="-609600" algn="ctr" eaLnBrk="1" hangingPunct="1">
              <a:buNone/>
            </a:pPr>
            <a:endParaRPr lang="it-IT" altLang="it-IT" sz="700" b="1" i="1" dirty="0">
              <a:latin typeface="Comic Sans MS" panose="030F0702030302020204" pitchFamily="66" charset="0"/>
            </a:endParaRPr>
          </a:p>
          <a:p>
            <a:pPr marL="609600" indent="-609600" algn="ctr" eaLnBrk="1" hangingPunct="1">
              <a:buNone/>
            </a:pPr>
            <a:r>
              <a:rPr lang="it-IT" altLang="it-IT" sz="2800" b="1" dirty="0"/>
              <a:t>b) L’amore in S. Bernardo di Chiaravalle </a:t>
            </a:r>
          </a:p>
          <a:p>
            <a:pPr marL="609600" indent="-609600" algn="ctr" eaLnBrk="1" hangingPunct="1">
              <a:buNone/>
            </a:pPr>
            <a:endParaRPr lang="it-IT" altLang="it-IT" sz="2800" dirty="0"/>
          </a:p>
          <a:p>
            <a:pPr marL="609600" indent="-609600" algn="ctr" eaLnBrk="1" hangingPunct="1">
              <a:buNone/>
            </a:pPr>
            <a:endParaRPr lang="it-IT" altLang="it-IT" sz="2800" dirty="0"/>
          </a:p>
          <a:p>
            <a:pPr marL="609600" indent="-609600" algn="ctr" eaLnBrk="1" hangingPunct="1">
              <a:buNone/>
            </a:pPr>
            <a:endParaRPr lang="it-IT" altLang="it-IT" sz="2800" dirty="0"/>
          </a:p>
          <a:p>
            <a:pPr marL="609600" indent="-609600" algn="ctr" eaLnBrk="1" hangingPunct="1">
              <a:buNone/>
            </a:pPr>
            <a:endParaRPr lang="it-IT" altLang="it-IT" sz="2800" dirty="0"/>
          </a:p>
          <a:p>
            <a:pPr marL="609600" indent="-609600" eaLnBrk="1" hangingPunct="1">
              <a:buNone/>
            </a:pPr>
            <a:endParaRPr lang="it-IT" altLang="it-IT" sz="700" dirty="0"/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it-IT" altLang="it-IT" sz="1050" dirty="0"/>
              <a:t> </a:t>
            </a:r>
            <a:endParaRPr lang="it-IT" altLang="it-IT" sz="1050" dirty="0" smtClean="0"/>
          </a:p>
          <a:p>
            <a:pPr marL="60960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it-IT" altLang="it-IT" sz="2000" dirty="0" smtClean="0"/>
              <a:t>Un’altra </a:t>
            </a:r>
            <a:r>
              <a:rPr lang="it-IT" altLang="it-IT" sz="2000" dirty="0"/>
              <a:t>considerazione degna di nota sul significato di “</a:t>
            </a:r>
            <a:r>
              <a:rPr lang="it-IT" altLang="it-IT" sz="2000" i="1" dirty="0"/>
              <a:t>amare se stessi” </a:t>
            </a:r>
            <a:r>
              <a:rPr lang="it-IT" altLang="it-IT" sz="2000" dirty="0"/>
              <a:t>ci viene data </a:t>
            </a:r>
            <a:r>
              <a:rPr lang="it-IT" altLang="it-IT" sz="2000" dirty="0" smtClean="0"/>
              <a:t>da S</a:t>
            </a:r>
            <a:r>
              <a:rPr lang="it-IT" altLang="it-IT" sz="2000" dirty="0"/>
              <a:t>. Bernardo di Chiaravalle (1091 - 1153).</a:t>
            </a:r>
          </a:p>
          <a:p>
            <a:pPr marL="60960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it-IT" altLang="it-IT" sz="2000" dirty="0" smtClean="0"/>
              <a:t>Secondo </a:t>
            </a:r>
            <a:r>
              <a:rPr lang="it-IT" altLang="it-IT" sz="2000" dirty="0"/>
              <a:t>il teologo della Chiesa, Dio si rivela attraverso l’intimo affetto umano (affezione); </a:t>
            </a:r>
          </a:p>
          <a:p>
            <a:pPr marL="60960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it-IT" altLang="it-IT" sz="2000" dirty="0" smtClean="0"/>
              <a:t>S</a:t>
            </a:r>
            <a:r>
              <a:rPr lang="it-IT" altLang="it-IT" sz="2000" dirty="0"/>
              <a:t>. Bernardo usa, a tale scopo, l’immagine del poemetto erotico inserito nella Bibbia: </a:t>
            </a:r>
            <a:endParaRPr lang="it-IT" altLang="it-IT" sz="2000" dirty="0" smtClean="0"/>
          </a:p>
          <a:p>
            <a:pPr marL="60960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it-IT" altLang="it-IT" sz="2000" b="1" dirty="0" smtClean="0"/>
              <a:t>Il </a:t>
            </a:r>
            <a:r>
              <a:rPr lang="it-IT" altLang="it-IT" sz="2000" b="1" dirty="0"/>
              <a:t>Cantico dei Cantici. </a:t>
            </a:r>
          </a:p>
          <a:p>
            <a:pPr marL="60960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it-IT" altLang="it-IT" sz="2000" dirty="0" smtClean="0"/>
              <a:t>Sembra </a:t>
            </a:r>
            <a:r>
              <a:rPr lang="it-IT" altLang="it-IT" sz="2000" dirty="0"/>
              <a:t>che S. Bernardo quasi confronti l’amore verso Dio con l’esperienza sessuale nel matrimonio.</a:t>
            </a:r>
          </a:p>
        </p:txBody>
      </p:sp>
      <p:pic>
        <p:nvPicPr>
          <p:cNvPr id="111619" name="Picture 3" descr="bern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836712"/>
            <a:ext cx="202247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 descr="Papiro"/>
          <p:cNvSpPr>
            <a:spLocks noGrp="1" noChangeArrowheads="1"/>
          </p:cNvSpPr>
          <p:nvPr>
            <p:ph type="body" idx="1"/>
          </p:nvPr>
        </p:nvSpPr>
        <p:spPr>
          <a:xfrm>
            <a:off x="335360" y="620713"/>
            <a:ext cx="11521280" cy="5505450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dirty="0">
              <a:latin typeface="Comic Sans MS" panose="030F0702030302020204" pitchFamily="66" charset="0"/>
            </a:endParaRPr>
          </a:p>
          <a:p>
            <a:pPr marL="32400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800" dirty="0">
                <a:latin typeface="+mj-lt"/>
              </a:rPr>
              <a:t>All’inizio di ogni cammino spirituale vi è il desiderio </a:t>
            </a:r>
            <a:endParaRPr lang="it-IT" altLang="it-IT" sz="2800" dirty="0" smtClean="0">
              <a:latin typeface="+mj-lt"/>
            </a:endParaRPr>
          </a:p>
          <a:p>
            <a:pPr marL="324000" indent="0"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800" dirty="0" smtClean="0">
                <a:latin typeface="+mj-lt"/>
              </a:rPr>
              <a:t>e </a:t>
            </a:r>
            <a:r>
              <a:rPr lang="it-IT" altLang="it-IT" sz="2800" dirty="0">
                <a:latin typeface="+mj-lt"/>
              </a:rPr>
              <a:t>la ricerca (l’</a:t>
            </a:r>
            <a:r>
              <a:rPr lang="it-IT" altLang="it-IT" sz="2800" u="sng" dirty="0">
                <a:latin typeface="+mj-lt"/>
              </a:rPr>
              <a:t>attrazione</a:t>
            </a:r>
            <a:r>
              <a:rPr lang="it-IT" altLang="it-IT" sz="2800" dirty="0">
                <a:latin typeface="+mj-lt"/>
              </a:rPr>
              <a:t> al bene), </a:t>
            </a:r>
            <a:endParaRPr lang="it-IT" altLang="it-IT" sz="2800" dirty="0" smtClean="0">
              <a:latin typeface="+mj-lt"/>
            </a:endParaRPr>
          </a:p>
          <a:p>
            <a:pPr marL="32400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800" dirty="0" smtClean="0">
                <a:latin typeface="+mj-lt"/>
              </a:rPr>
              <a:t>poi </a:t>
            </a:r>
            <a:r>
              <a:rPr lang="it-IT" altLang="it-IT" sz="2800" dirty="0">
                <a:latin typeface="+mj-lt"/>
              </a:rPr>
              <a:t>il sapere spirituale si trasforma a poco a poco in </a:t>
            </a:r>
            <a:r>
              <a:rPr lang="it-IT" altLang="it-IT" sz="2800" u="sng" dirty="0">
                <a:latin typeface="+mj-lt"/>
              </a:rPr>
              <a:t>esperienza</a:t>
            </a:r>
            <a:r>
              <a:rPr lang="it-IT" altLang="it-IT" sz="2800" dirty="0">
                <a:latin typeface="+mj-lt"/>
              </a:rPr>
              <a:t>. </a:t>
            </a:r>
            <a:endParaRPr lang="it-IT" altLang="it-IT" sz="2800" dirty="0" smtClean="0">
              <a:latin typeface="+mj-lt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it-IT" altLang="it-IT" sz="800" dirty="0" smtClean="0">
              <a:latin typeface="+mj-lt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 smtClean="0">
                <a:latin typeface="+mj-lt"/>
              </a:rPr>
              <a:t>Quando </a:t>
            </a:r>
            <a:r>
              <a:rPr lang="it-IT" altLang="it-IT" sz="2800" dirty="0">
                <a:latin typeface="+mj-lt"/>
              </a:rPr>
              <a:t>l’anima è “stupita” per quello che ha sperimentato </a:t>
            </a:r>
            <a:endParaRPr lang="it-IT" altLang="it-IT" sz="2800" dirty="0" smtClean="0">
              <a:latin typeface="+mj-lt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 smtClean="0">
                <a:latin typeface="+mj-lt"/>
              </a:rPr>
              <a:t>è </a:t>
            </a:r>
            <a:r>
              <a:rPr lang="it-IT" altLang="it-IT" sz="2800" dirty="0">
                <a:latin typeface="+mj-lt"/>
              </a:rPr>
              <a:t>come se fosse “fuori di sé”; </a:t>
            </a:r>
            <a:endParaRPr lang="it-IT" altLang="it-IT" sz="2800" dirty="0" smtClean="0">
              <a:latin typeface="+mj-lt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 smtClean="0">
                <a:latin typeface="+mj-lt"/>
              </a:rPr>
              <a:t>in </a:t>
            </a:r>
            <a:r>
              <a:rPr lang="it-IT" altLang="it-IT" sz="2800" dirty="0">
                <a:latin typeface="+mj-lt"/>
              </a:rPr>
              <a:t>questa fase Bernardo parla di “</a:t>
            </a:r>
            <a:r>
              <a:rPr lang="it-IT" altLang="it-IT" sz="2800" u="sng" dirty="0">
                <a:latin typeface="+mj-lt"/>
              </a:rPr>
              <a:t>estasi</a:t>
            </a:r>
            <a:r>
              <a:rPr lang="it-IT" altLang="it-IT" sz="2800" dirty="0">
                <a:latin typeface="+mj-lt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706388"/>
            <a:ext cx="9144000" cy="5445224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1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Comic Sans MS" panose="030F0702030302020204" pitchFamily="66" charset="0"/>
              </a:rPr>
              <a:t> </a:t>
            </a:r>
            <a:r>
              <a:rPr lang="it-IT" altLang="it-IT" sz="2400" dirty="0"/>
              <a:t>Secondo S. Bernardo il cammino della contemplazione è un lento trasportarsi nella divinità di Cristo. Si inizia a conoscere Cristo, non più secondo la carne, ma secondo Dio.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 L’anima si lascia accogliere da Gesù non più secondo la sua umanità, ma anche nella sua divinità.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 Dio, per Bernardo, è amore e carità e, poiché la spiritualità dei monaci cistercensi è spesso concentrata sul mistero della Trinità, anche l’amore viene considerato “</a:t>
            </a:r>
            <a:r>
              <a:rPr lang="it-IT" altLang="it-IT" sz="2400" i="1" dirty="0"/>
              <a:t>intra-trinitario</a:t>
            </a:r>
            <a:r>
              <a:rPr lang="it-IT" altLang="it-IT" sz="2400" dirty="0"/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235460" y="549275"/>
            <a:ext cx="9721080" cy="4463902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endParaRPr lang="it-IT" altLang="it-IT" sz="900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Per S. Bernardo amare Dio </a:t>
            </a:r>
            <a:endParaRPr lang="it-IT" altLang="it-IT" sz="2400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 smtClean="0"/>
              <a:t>è </a:t>
            </a:r>
            <a:r>
              <a:rPr lang="it-IT" altLang="it-IT" sz="2400" dirty="0"/>
              <a:t>fare in modo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che Egli ami se stesso in noi,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come Dio ama se stesso all’interno della sua misteriosa Trinità, </a:t>
            </a:r>
            <a:endParaRPr lang="it-IT" altLang="it-IT" sz="2400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 smtClean="0"/>
              <a:t>può </a:t>
            </a:r>
            <a:r>
              <a:rPr lang="it-IT" altLang="it-IT" sz="2400" dirty="0"/>
              <a:t>essere interessante il confronto con la spiritualità </a:t>
            </a:r>
            <a:endParaRPr lang="it-IT" altLang="it-IT" sz="2400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 smtClean="0"/>
              <a:t>durante </a:t>
            </a:r>
            <a:r>
              <a:rPr lang="it-IT" altLang="it-IT" sz="2400" dirty="0"/>
              <a:t>il rapporto sessuale nel sacramento del matrimonio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785410" y="310344"/>
            <a:ext cx="10621180" cy="5998976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it-IT" altLang="it-IT" sz="8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sz="4000" b="1" dirty="0" smtClean="0"/>
              <a:t>Falsa </a:t>
            </a:r>
            <a:r>
              <a:rPr lang="it-IT" altLang="it-IT" sz="4000" b="1" dirty="0"/>
              <a:t>modestia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it-IT" altLang="it-IT" sz="1000" dirty="0"/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1800" dirty="0"/>
              <a:t>A causa di un errato concetto della modestia e dell’umiltà, siamo inclini ad allontanare da noi gli elogi degli altri. </a:t>
            </a:r>
            <a:r>
              <a:rPr lang="it-IT" altLang="it-IT" sz="1800" dirty="0" smtClean="0"/>
              <a:t>Pensiamo </a:t>
            </a:r>
            <a:r>
              <a:rPr lang="it-IT" altLang="it-IT" sz="1800" dirty="0"/>
              <a:t>subito che la persona che ci loda sia un “lecchino” o un “ruffiano”, </a:t>
            </a:r>
            <a:endParaRPr lang="it-IT" altLang="it-IT" sz="1800" dirty="0" smtClean="0"/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1800" dirty="0" smtClean="0"/>
              <a:t>che </a:t>
            </a:r>
            <a:r>
              <a:rPr lang="it-IT" altLang="it-IT" sz="1800" dirty="0"/>
              <a:t>si propone di ottenere in cambio qualche favore.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1800" dirty="0"/>
              <a:t>Viviamo la cultura del negativo e della falsità.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1800" dirty="0"/>
              <a:t>Come si può credere che un complimento possa essere sincero? </a:t>
            </a:r>
            <a:endParaRPr lang="it-IT" altLang="it-IT" sz="1800" dirty="0" smtClean="0"/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1800" dirty="0" smtClean="0"/>
              <a:t>Come </a:t>
            </a:r>
            <a:r>
              <a:rPr lang="it-IT" altLang="it-IT" sz="1800" dirty="0"/>
              <a:t>si può credere che un venditore di detersivi, sia sincero quando complimenta i suoi clienti?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1800" dirty="0"/>
              <a:t>In questo modo ci priviamo dell’esperienza di essere amati, tanto necessaria se vogliamo imparare ad amare noi stessi.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1800" dirty="0"/>
              <a:t>Martin </a:t>
            </a:r>
            <a:r>
              <a:rPr lang="it-IT" altLang="it-IT" sz="1800" dirty="0" err="1"/>
              <a:t>Buber</a:t>
            </a:r>
            <a:r>
              <a:rPr lang="it-IT" altLang="it-IT" sz="1800" dirty="0"/>
              <a:t>, filosofo austriaco (1878 - 1965) ha scritto: </a:t>
            </a:r>
            <a:endParaRPr lang="it-IT" altLang="it-IT" sz="1800" dirty="0" smtClean="0"/>
          </a:p>
          <a:p>
            <a:pPr marL="400050" lvl="1" indent="0" algn="ctr" eaLnBrk="1" hangingPunct="1">
              <a:lnSpc>
                <a:spcPct val="150000"/>
              </a:lnSpc>
              <a:buNone/>
            </a:pPr>
            <a:r>
              <a:rPr lang="it-IT" altLang="it-IT" sz="1800" i="1" dirty="0" smtClean="0"/>
              <a:t>“</a:t>
            </a:r>
            <a:r>
              <a:rPr lang="it-IT" altLang="it-IT" sz="1800" i="1" dirty="0"/>
              <a:t>l’uomo arriva a se stesso solo per mezzo dell’altro”. </a:t>
            </a:r>
            <a:endParaRPr lang="it-IT" alt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551385" y="548755"/>
            <a:ext cx="11089231" cy="5760491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it-IT" altLang="it-IT" sz="800" dirty="0">
                <a:latin typeface="Comic Sans MS" panose="030F0702030302020204" pitchFamily="66" charset="0"/>
              </a:rPr>
              <a:t> </a:t>
            </a:r>
          </a:p>
          <a:p>
            <a:pPr lvl="1" indent="0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it-IT" altLang="it-IT" sz="2000" dirty="0"/>
              <a:t>Il celebre architetto e scultore </a:t>
            </a:r>
            <a:r>
              <a:rPr lang="it-IT" altLang="it-IT" sz="2000" b="1" dirty="0"/>
              <a:t>Michelangelo</a:t>
            </a:r>
            <a:r>
              <a:rPr lang="it-IT" altLang="it-IT" sz="2000" dirty="0"/>
              <a:t>, che fu anche poeta, scrisse alla donna </a:t>
            </a:r>
            <a:endParaRPr lang="it-IT" altLang="it-IT" sz="2000" dirty="0" smtClean="0"/>
          </a:p>
          <a:p>
            <a:pPr lvl="1" indent="0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it-IT" altLang="it-IT" sz="2000" dirty="0" smtClean="0"/>
              <a:t>che </a:t>
            </a:r>
            <a:r>
              <a:rPr lang="it-IT" altLang="it-IT" sz="2000" dirty="0"/>
              <a:t>amava: </a:t>
            </a:r>
            <a:endParaRPr lang="it-IT" altLang="it-IT" sz="2000" i="1" dirty="0"/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i="1" dirty="0"/>
              <a:t>Quando sono tuo,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t-IT" altLang="it-IT" sz="2400" i="1" dirty="0"/>
              <a:t>è allora che sono completamente me stesso”. 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endParaRPr lang="it-IT" altLang="it-IT" sz="2000" dirty="0" smtClean="0"/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it-IT" altLang="it-IT" sz="2000" dirty="0" smtClean="0"/>
              <a:t>Non </a:t>
            </a:r>
            <a:r>
              <a:rPr lang="it-IT" altLang="it-IT" sz="2000" dirty="0"/>
              <a:t>possiamo illuderci di amare </a:t>
            </a:r>
            <a:r>
              <a:rPr lang="it-IT" altLang="it-IT" sz="2000" dirty="0" smtClean="0"/>
              <a:t>se </a:t>
            </a:r>
            <a:r>
              <a:rPr lang="it-IT" altLang="it-IT" sz="2000" dirty="0"/>
              <a:t>non siamo capaci di dialogare, 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it-IT" altLang="it-IT" sz="2000" dirty="0" smtClean="0"/>
              <a:t>perché </a:t>
            </a:r>
            <a:r>
              <a:rPr lang="it-IT" altLang="it-IT" sz="2000" dirty="0"/>
              <a:t>l’amore è una esperienza di dialogo.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it-IT" altLang="it-IT" sz="1600" dirty="0"/>
              <a:t> 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it-IT" altLang="it-IT" sz="2000" dirty="0"/>
              <a:t>E’ con gli altri e con i diversi da </a:t>
            </a:r>
            <a:r>
              <a:rPr lang="it-IT" altLang="it-IT" sz="2000" dirty="0" smtClean="0"/>
              <a:t>sé </a:t>
            </a:r>
            <a:r>
              <a:rPr lang="it-IT" altLang="it-IT" sz="2000" dirty="0"/>
              <a:t>che l’uomo si accorge di se stesso, </a:t>
            </a:r>
            <a:endParaRPr lang="it-IT" altLang="it-IT" sz="2000" dirty="0" smtClean="0"/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it-IT" altLang="it-IT" sz="2000" dirty="0" smtClean="0"/>
              <a:t>si </a:t>
            </a:r>
            <a:r>
              <a:rPr lang="it-IT" altLang="it-IT" sz="2000" dirty="0"/>
              <a:t>misura e si confronta, non con i simili.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 India - Calcutta da diap 63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584201"/>
            <a:ext cx="838835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 India - Calcutta da diap 61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33376"/>
            <a:ext cx="36703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W India - Calcutta da diap 61 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836613"/>
            <a:ext cx="3348037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47428" y="1250951"/>
            <a:ext cx="10297144" cy="4753123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it-IT" altLang="it-IT" sz="4000" b="1" dirty="0">
                <a:solidFill>
                  <a:srgbClr val="000000"/>
                </a:solidFill>
              </a:rPr>
              <a:t> Chi NON AMA</a:t>
            </a:r>
            <a:r>
              <a:rPr lang="it-IT" altLang="it-IT" sz="4000" dirty="0">
                <a:solidFill>
                  <a:srgbClr val="000000"/>
                </a:solidFill>
              </a:rPr>
              <a:t> non può pretendere di essere </a:t>
            </a:r>
            <a:r>
              <a:rPr lang="it-IT" altLang="it-IT" sz="4000" b="1" dirty="0">
                <a:solidFill>
                  <a:srgbClr val="000000"/>
                </a:solidFill>
              </a:rPr>
              <a:t>AMATO</a:t>
            </a:r>
          </a:p>
          <a:p>
            <a:pPr lvl="1" eaLnBrk="1" hangingPunct="1"/>
            <a:endParaRPr lang="it-IT" altLang="it-IT" sz="4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50000"/>
              </a:lnSpc>
            </a:pPr>
            <a:r>
              <a:rPr lang="it-IT" altLang="it-IT" sz="4000" b="1" dirty="0">
                <a:solidFill>
                  <a:srgbClr val="000000"/>
                </a:solidFill>
              </a:rPr>
              <a:t> Non è amore quando si fa qualcosa per interesse nascosto, per ricevere…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67994" y="260648"/>
            <a:ext cx="3656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it-IT" altLang="it-IT" sz="4000" b="1" dirty="0"/>
              <a:t>Tra le persone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774825" y="3141663"/>
            <a:ext cx="9105377" cy="1083374"/>
          </a:xfrm>
          <a:prstGeom prst="rect">
            <a:avLst/>
          </a:prstGeom>
          <a:solidFill>
            <a:srgbClr val="FAFE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30000"/>
              </a:spcBef>
            </a:pPr>
            <a:r>
              <a:rPr lang="it-IT" altLang="it-IT" sz="2800" dirty="0"/>
              <a:t>Quando nasce l’odio viscerale </a:t>
            </a:r>
          </a:p>
          <a:p>
            <a:pPr lvl="1" algn="ctr" eaLnBrk="1" hangingPunct="1">
              <a:spcBef>
                <a:spcPct val="30000"/>
              </a:spcBef>
            </a:pPr>
            <a:r>
              <a:rPr lang="it-IT" altLang="it-IT" sz="2800" dirty="0"/>
              <a:t>fino al desiderio di vendetta mortale tra le persone?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774826" y="404814"/>
            <a:ext cx="9105377" cy="2210029"/>
          </a:xfrm>
          <a:prstGeom prst="rect">
            <a:avLst/>
          </a:prstGeom>
          <a:solidFill>
            <a:srgbClr val="FAFE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50000"/>
              </a:lnSpc>
              <a:spcBef>
                <a:spcPct val="30000"/>
              </a:spcBef>
            </a:pPr>
            <a:r>
              <a:rPr lang="it-IT" altLang="it-IT" sz="2800" dirty="0"/>
              <a:t>Se una persona si sente amata, </a:t>
            </a:r>
            <a:r>
              <a:rPr lang="it-IT" altLang="it-IT" sz="2800" dirty="0" err="1"/>
              <a:t>benevoluta</a:t>
            </a:r>
            <a:endParaRPr lang="it-IT" altLang="it-IT" sz="2800" dirty="0"/>
          </a:p>
          <a:p>
            <a:pPr lvl="1" algn="ctr" eaLnBrk="1" hangingPunct="1">
              <a:lnSpc>
                <a:spcPct val="150000"/>
              </a:lnSpc>
              <a:spcBef>
                <a:spcPct val="30000"/>
              </a:spcBef>
            </a:pPr>
            <a:r>
              <a:rPr lang="it-IT" altLang="it-IT" sz="2800" dirty="0"/>
              <a:t>al massimo reagisce in modo egoistico opportunista, </a:t>
            </a:r>
          </a:p>
          <a:p>
            <a:pPr lvl="1" algn="ctr" eaLnBrk="1" hangingPunct="1">
              <a:lnSpc>
                <a:spcPct val="150000"/>
              </a:lnSpc>
              <a:spcBef>
                <a:spcPct val="30000"/>
              </a:spcBef>
            </a:pPr>
            <a:r>
              <a:rPr lang="it-IT" altLang="it-IT" sz="2800" dirty="0"/>
              <a:t>ma non si ribellerà mai con odio contro chi lo ama.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1774825" y="5157789"/>
            <a:ext cx="9105377" cy="108337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30000"/>
              </a:spcBef>
            </a:pPr>
            <a:r>
              <a:rPr lang="it-IT" altLang="it-IT" sz="2800" dirty="0"/>
              <a:t>Spesso l’</a:t>
            </a:r>
            <a:r>
              <a:rPr lang="it-IT" altLang="it-IT" sz="2800" b="1" dirty="0"/>
              <a:t>odio</a:t>
            </a:r>
            <a:r>
              <a:rPr lang="it-IT" altLang="it-IT" sz="2800" dirty="0"/>
              <a:t> nasce da aspettative mancate</a:t>
            </a:r>
          </a:p>
          <a:p>
            <a:pPr lvl="1" algn="ctr" eaLnBrk="1" hangingPunct="1">
              <a:spcBef>
                <a:spcPct val="30000"/>
              </a:spcBef>
            </a:pPr>
            <a:r>
              <a:rPr lang="it-IT" altLang="it-IT" sz="2800" dirty="0"/>
              <a:t>o da forti maltrattamenti.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nimBg="1"/>
      <p:bldP spid="1628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1056681" y="575912"/>
            <a:ext cx="10078639" cy="570617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30000"/>
              </a:spcBef>
            </a:pPr>
            <a:endParaRPr lang="it-IT" altLang="it-IT" sz="3200" dirty="0"/>
          </a:p>
          <a:p>
            <a:pPr lvl="1">
              <a:spcBef>
                <a:spcPct val="30000"/>
              </a:spcBef>
            </a:pPr>
            <a:r>
              <a:rPr lang="it-IT" altLang="it-IT" sz="3200" dirty="0"/>
              <a:t>Esistono due tipi di povertà e sofferenza:</a:t>
            </a:r>
          </a:p>
          <a:p>
            <a:pPr lvl="1">
              <a:spcBef>
                <a:spcPct val="30000"/>
              </a:spcBef>
            </a:pPr>
            <a:endParaRPr lang="it-IT" altLang="it-IT" sz="3200" dirty="0"/>
          </a:p>
          <a:p>
            <a:pPr lvl="1">
              <a:spcBef>
                <a:spcPct val="30000"/>
              </a:spcBef>
            </a:pPr>
            <a:r>
              <a:rPr lang="it-IT" altLang="it-IT" sz="3200" dirty="0"/>
              <a:t>- quella </a:t>
            </a:r>
            <a:r>
              <a:rPr lang="it-IT" altLang="it-IT" sz="3200" b="1" dirty="0"/>
              <a:t>fisica </a:t>
            </a:r>
          </a:p>
          <a:p>
            <a:pPr lvl="1">
              <a:spcBef>
                <a:spcPct val="30000"/>
              </a:spcBef>
            </a:pPr>
            <a:r>
              <a:rPr lang="it-IT" altLang="it-IT" sz="3200" dirty="0"/>
              <a:t>(per malattia o per mancanza di alimentazione)</a:t>
            </a:r>
          </a:p>
          <a:p>
            <a:pPr lvl="1">
              <a:spcBef>
                <a:spcPct val="30000"/>
              </a:spcBef>
            </a:pPr>
            <a:endParaRPr lang="it-IT" altLang="it-IT" sz="3200" dirty="0"/>
          </a:p>
          <a:p>
            <a:pPr lvl="1">
              <a:spcBef>
                <a:spcPct val="30000"/>
              </a:spcBef>
            </a:pPr>
            <a:r>
              <a:rPr lang="it-IT" altLang="it-IT" sz="3200" dirty="0"/>
              <a:t>- quella </a:t>
            </a:r>
            <a:r>
              <a:rPr lang="it-IT" altLang="it-IT" sz="3200" b="1" dirty="0"/>
              <a:t>psicologica</a:t>
            </a:r>
            <a:r>
              <a:rPr lang="it-IT" altLang="it-IT" sz="3200" dirty="0"/>
              <a:t> della solitudine </a:t>
            </a:r>
          </a:p>
          <a:p>
            <a:pPr lvl="1">
              <a:spcBef>
                <a:spcPct val="30000"/>
              </a:spcBef>
            </a:pPr>
            <a:r>
              <a:rPr lang="it-IT" altLang="it-IT" sz="3200" dirty="0"/>
              <a:t>del non sentirsi amati, dell’essere dimenticati</a:t>
            </a:r>
          </a:p>
          <a:p>
            <a:pPr lvl="1">
              <a:spcBef>
                <a:spcPct val="30000"/>
              </a:spcBef>
            </a:pPr>
            <a:endParaRPr lang="it-IT" alt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1600746" y="908720"/>
            <a:ext cx="8990508" cy="387336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5000"/>
              </a:lnSpc>
            </a:pPr>
            <a:r>
              <a:rPr lang="it-IT" altLang="it-IT" sz="3200" dirty="0"/>
              <a:t>Chi semina nell’egoismo, </a:t>
            </a:r>
          </a:p>
          <a:p>
            <a:pPr algn="ctr" eaLnBrk="1" hangingPunct="1">
              <a:lnSpc>
                <a:spcPct val="135000"/>
              </a:lnSpc>
            </a:pPr>
            <a:r>
              <a:rPr lang="it-IT" altLang="it-IT" sz="3200" dirty="0"/>
              <a:t>nell’opportunità,</a:t>
            </a:r>
          </a:p>
          <a:p>
            <a:pPr algn="ctr" eaLnBrk="1" hangingPunct="1">
              <a:lnSpc>
                <a:spcPct val="135000"/>
              </a:lnSpc>
            </a:pPr>
            <a:r>
              <a:rPr lang="it-IT" altLang="it-IT" sz="3200" dirty="0"/>
              <a:t>e usa le persone per i propri interessi </a:t>
            </a:r>
          </a:p>
          <a:p>
            <a:pPr algn="ctr" eaLnBrk="1" hangingPunct="1">
              <a:lnSpc>
                <a:spcPct val="135000"/>
              </a:lnSpc>
            </a:pPr>
            <a:endParaRPr lang="it-IT" altLang="it-IT" sz="1400" dirty="0"/>
          </a:p>
          <a:p>
            <a:pPr algn="ctr" eaLnBrk="1" hangingPunct="1">
              <a:lnSpc>
                <a:spcPct val="135000"/>
              </a:lnSpc>
            </a:pPr>
            <a:r>
              <a:rPr lang="it-IT" altLang="it-IT" sz="3200" dirty="0"/>
              <a:t>è destinato a rimanere solo </a:t>
            </a:r>
          </a:p>
          <a:p>
            <a:pPr algn="ctr" eaLnBrk="1" hangingPunct="1">
              <a:lnSpc>
                <a:spcPct val="135000"/>
              </a:lnSpc>
            </a:pPr>
            <a:r>
              <a:rPr lang="it-IT" altLang="it-IT" sz="3200" dirty="0"/>
              <a:t>e </a:t>
            </a:r>
            <a:r>
              <a:rPr lang="it-IT" altLang="it-IT" sz="3200" dirty="0" smtClean="0"/>
              <a:t>poco amato</a:t>
            </a:r>
          </a:p>
          <a:p>
            <a:pPr algn="ctr" eaLnBrk="1" hangingPunct="1">
              <a:lnSpc>
                <a:spcPct val="135000"/>
              </a:lnSpc>
            </a:pPr>
            <a:endParaRPr lang="it-IT" altLang="it-IT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052513"/>
            <a:ext cx="8229600" cy="188436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4000" b="1" dirty="0">
                <a:solidFill>
                  <a:srgbClr val="000000"/>
                </a:solidFill>
              </a:rPr>
              <a:t>L’INDIFFERENZA </a:t>
            </a:r>
          </a:p>
          <a:p>
            <a:pPr algn="ctr" eaLnBrk="1" hangingPunct="1">
              <a:buFontTx/>
              <a:buNone/>
            </a:pPr>
            <a:r>
              <a:rPr lang="it-IT" altLang="it-IT" sz="4000" b="1" dirty="0">
                <a:solidFill>
                  <a:srgbClr val="000000"/>
                </a:solidFill>
              </a:rPr>
              <a:t>è il peggior MALE che UCCIDE!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2782889" y="3933826"/>
            <a:ext cx="6840537" cy="2079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it-IT" altLang="it-IT" sz="3600" dirty="0"/>
              <a:t>L’indifferenza </a:t>
            </a:r>
          </a:p>
          <a:p>
            <a:pPr algn="ctr" eaLnBrk="1" hangingPunct="1">
              <a:spcBef>
                <a:spcPct val="30000"/>
              </a:spcBef>
            </a:pPr>
            <a:r>
              <a:rPr lang="it-IT" altLang="it-IT" sz="3600" b="1" dirty="0"/>
              <a:t>UCCIDE</a:t>
            </a:r>
            <a:r>
              <a:rPr lang="it-IT" altLang="it-IT" sz="3600" dirty="0"/>
              <a:t> </a:t>
            </a:r>
          </a:p>
          <a:p>
            <a:pPr algn="ctr" eaLnBrk="1" hangingPunct="1">
              <a:spcBef>
                <a:spcPct val="30000"/>
              </a:spcBef>
            </a:pPr>
            <a:r>
              <a:rPr lang="it-IT" altLang="it-IT" sz="3600" dirty="0"/>
              <a:t>tutte le persone in difficoltà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ndia - Calcutta da diap 48 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76239"/>
            <a:ext cx="72580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76000">
              <a:srgbClr val="FFFFC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001688" y="0"/>
            <a:ext cx="10188624" cy="6858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+mj-lt"/>
              </a:rPr>
              <a:t>Nella Bibbia è stata inserita una lunga lettera di Paolo indirizzata ai cristiani di Corinto verso il 53 - 58 d.C.. </a:t>
            </a:r>
          </a:p>
        </p:txBody>
      </p:sp>
      <p:pic>
        <p:nvPicPr>
          <p:cNvPr id="9220" name="Picture 4" descr="PaoloValen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930400"/>
            <a:ext cx="4752975" cy="34432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057425" y="5595701"/>
            <a:ext cx="807715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800" dirty="0">
                <a:latin typeface="+mn-lt"/>
              </a:rPr>
              <a:t>In tale lettera un capitolo molto interessante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2800" dirty="0">
                <a:latin typeface="+mn-lt"/>
              </a:rPr>
              <a:t>non cessa di suscitare riflessioni e dibattiti.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503748" y="620688"/>
            <a:ext cx="9184505" cy="182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50000"/>
              </a:lnSpc>
            </a:pPr>
            <a:r>
              <a:rPr lang="it-IT" altLang="it-IT" sz="4000" b="1" dirty="0"/>
              <a:t>Con l’amore sincero si possono conquistare i «cuori» nel mondo?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1845184" y="5389725"/>
            <a:ext cx="83661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it-IT" altLang="it-IT" sz="2800" b="1" dirty="0" err="1"/>
              <a:t>Ghandi</a:t>
            </a:r>
            <a:r>
              <a:rPr lang="it-IT" altLang="it-IT" sz="2800" dirty="0"/>
              <a:t>, </a:t>
            </a:r>
            <a:r>
              <a:rPr lang="it-IT" altLang="it-IT" sz="2800" b="1" dirty="0"/>
              <a:t>M. Teresa di Calcutta</a:t>
            </a:r>
            <a:r>
              <a:rPr lang="it-IT" altLang="it-IT" sz="2800" dirty="0"/>
              <a:t>, </a:t>
            </a:r>
            <a:r>
              <a:rPr lang="it-IT" altLang="it-IT" sz="2800" b="1" dirty="0"/>
              <a:t>Martin </a:t>
            </a:r>
            <a:r>
              <a:rPr lang="it-IT" altLang="it-IT" sz="2800" b="1" dirty="0" err="1"/>
              <a:t>Luter</a:t>
            </a:r>
            <a:r>
              <a:rPr lang="it-IT" altLang="it-IT" sz="2800" b="1" dirty="0"/>
              <a:t> King</a:t>
            </a:r>
          </a:p>
          <a:p>
            <a:pPr eaLnBrk="1" hangingPunct="1">
              <a:spcBef>
                <a:spcPct val="30000"/>
              </a:spcBef>
            </a:pPr>
            <a:r>
              <a:rPr lang="it-IT" altLang="it-IT" sz="2800" dirty="0"/>
              <a:t> ci sono riusciti?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1845184" y="3692458"/>
            <a:ext cx="85016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</a:pPr>
            <a:r>
              <a:rPr lang="it-IT" altLang="it-IT" sz="2800" b="1" dirty="0"/>
              <a:t>Hitler</a:t>
            </a:r>
            <a:r>
              <a:rPr lang="it-IT" altLang="it-IT" sz="2800" dirty="0"/>
              <a:t>, </a:t>
            </a:r>
            <a:r>
              <a:rPr lang="it-IT" altLang="it-IT" sz="2800" b="1" dirty="0"/>
              <a:t>Stalin</a:t>
            </a:r>
            <a:r>
              <a:rPr lang="it-IT" altLang="it-IT" sz="2800" dirty="0"/>
              <a:t>, gli </a:t>
            </a:r>
            <a:r>
              <a:rPr lang="it-IT" altLang="it-IT" sz="2800" b="1" dirty="0"/>
              <a:t>americani</a:t>
            </a:r>
            <a:r>
              <a:rPr lang="it-IT" altLang="it-IT" sz="2800" dirty="0"/>
              <a:t> con le bombe atomiche ci sono riusciti?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3536156" y="2852936"/>
            <a:ext cx="5119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/>
              <a:t>Che cosa conquista i cuori?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76000">
              <a:srgbClr val="FFFFC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299356" y="202332"/>
            <a:ext cx="11593288" cy="6453336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/>
              <a:t>Poeti, filosofi, cantanti e scrittori, bene o male hanno parlato dell’amore, hanno versato fiumi d’inchiostro su tale sentimento. </a:t>
            </a:r>
          </a:p>
        </p:txBody>
      </p:sp>
      <p:pic>
        <p:nvPicPr>
          <p:cNvPr id="10243" name="Picture 3" descr="lib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64" y="2060848"/>
            <a:ext cx="4762672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 descr="Papiro"/>
          <p:cNvSpPr>
            <a:spLocks noGrp="1" noChangeArrowheads="1"/>
          </p:cNvSpPr>
          <p:nvPr>
            <p:ph type="body" idx="1"/>
          </p:nvPr>
        </p:nvSpPr>
        <p:spPr>
          <a:xfrm>
            <a:off x="551384" y="404664"/>
            <a:ext cx="11089232" cy="5638936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dirty="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Anche </a:t>
            </a:r>
            <a:r>
              <a:rPr lang="it-IT" altLang="it-IT" b="1" dirty="0"/>
              <a:t>Paolo di Tarso</a:t>
            </a:r>
            <a:r>
              <a:rPr lang="it-IT" altLang="it-IT" dirty="0"/>
              <a:t> vuole riflettere in modo originale sul significato dell’amore: su che cosa esso sia.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A tale domanda Paolo risponde osservando molti comportamenti umani, quelli che dimostrano un 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it-IT" altLang="it-IT" b="1" dirty="0"/>
              <a:t>vero</a:t>
            </a:r>
            <a:r>
              <a:rPr lang="it-IT" altLang="it-IT" dirty="0"/>
              <a:t>, </a:t>
            </a:r>
            <a:r>
              <a:rPr lang="it-IT" altLang="it-IT" b="1" dirty="0"/>
              <a:t>autentico</a:t>
            </a:r>
            <a:r>
              <a:rPr lang="it-IT" altLang="it-IT" dirty="0"/>
              <a:t> e </a:t>
            </a:r>
            <a:r>
              <a:rPr lang="it-IT" altLang="it-IT" b="1" dirty="0"/>
              <a:t>perfetto</a:t>
            </a:r>
            <a:r>
              <a:rPr lang="it-IT" altLang="it-IT" dirty="0"/>
              <a:t> 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it-IT" altLang="it-IT" b="1" dirty="0">
                <a:solidFill>
                  <a:srgbClr val="FF3300"/>
                </a:solidFill>
              </a:rPr>
              <a:t>AMORE</a:t>
            </a:r>
            <a:r>
              <a:rPr lang="it-IT" altLang="it-IT" dirty="0"/>
              <a:t>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e quelli che non lo dimostrano affatto.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562372"/>
            <a:ext cx="9144000" cy="5733256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800" dirty="0">
              <a:latin typeface="+mj-lt"/>
            </a:endParaRPr>
          </a:p>
          <a:p>
            <a:pPr lvl="1" eaLnBrk="1" hangingPunct="1">
              <a:buFontTx/>
              <a:buNone/>
            </a:pPr>
            <a:r>
              <a:rPr lang="it-IT" altLang="it-IT" b="1" dirty="0">
                <a:latin typeface="+mj-lt"/>
              </a:rPr>
              <a:t>Osserviamo ora cosa scrive:</a:t>
            </a:r>
            <a:endParaRPr lang="it-IT" altLang="it-IT" b="1" i="1" dirty="0">
              <a:latin typeface="+mj-lt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999581" y="1388441"/>
            <a:ext cx="6192838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it-IT" altLang="it-IT" sz="3200" b="1" dirty="0">
                <a:latin typeface="+mn-lt"/>
              </a:rPr>
              <a:t>«...Chi ama</a:t>
            </a:r>
          </a:p>
          <a:p>
            <a:pPr eaLnBrk="1" hangingPunct="1">
              <a:lnSpc>
                <a:spcPct val="135000"/>
              </a:lnSpc>
            </a:pPr>
            <a:r>
              <a:rPr lang="it-IT" altLang="it-IT" sz="3200" b="1" dirty="0">
                <a:latin typeface="+mn-lt"/>
              </a:rPr>
              <a:t>è </a:t>
            </a:r>
            <a:r>
              <a:rPr lang="it-IT" altLang="it-IT" sz="3200" b="1" u="sng" dirty="0">
                <a:latin typeface="+mn-lt"/>
              </a:rPr>
              <a:t>paziente</a:t>
            </a:r>
            <a:r>
              <a:rPr lang="it-IT" altLang="it-IT" sz="3200" b="1" dirty="0">
                <a:latin typeface="+mn-lt"/>
              </a:rPr>
              <a:t> e </a:t>
            </a:r>
            <a:r>
              <a:rPr lang="it-IT" altLang="it-IT" sz="3200" b="1" u="sng" dirty="0">
                <a:latin typeface="+mn-lt"/>
              </a:rPr>
              <a:t>generoso</a:t>
            </a:r>
            <a:r>
              <a:rPr lang="it-IT" altLang="it-IT" sz="3200" b="1" dirty="0">
                <a:latin typeface="+mn-lt"/>
              </a:rPr>
              <a:t>.</a:t>
            </a:r>
          </a:p>
          <a:p>
            <a:pPr lvl="1" eaLnBrk="1" hangingPunct="1">
              <a:lnSpc>
                <a:spcPct val="135000"/>
              </a:lnSpc>
            </a:pPr>
            <a:r>
              <a:rPr lang="it-IT" altLang="it-IT" sz="3200" b="1" dirty="0">
                <a:latin typeface="+mn-lt"/>
              </a:rPr>
              <a:t>Chi ama</a:t>
            </a:r>
            <a:endParaRPr lang="it-IT" altLang="it-IT" sz="3200" b="1" u="sng" dirty="0">
              <a:latin typeface="+mn-lt"/>
            </a:endParaRPr>
          </a:p>
          <a:p>
            <a:pPr lvl="1" eaLnBrk="1" hangingPunct="1">
              <a:lnSpc>
                <a:spcPct val="135000"/>
              </a:lnSpc>
            </a:pPr>
            <a:r>
              <a:rPr lang="it-IT" altLang="it-IT" sz="3200" b="1" u="sng" dirty="0">
                <a:latin typeface="+mn-lt"/>
              </a:rPr>
              <a:t>non è invidioso</a:t>
            </a:r>
          </a:p>
          <a:p>
            <a:pPr eaLnBrk="1" hangingPunct="1">
              <a:lnSpc>
                <a:spcPct val="135000"/>
              </a:lnSpc>
            </a:pPr>
            <a:r>
              <a:rPr lang="it-IT" altLang="it-IT" sz="3200" b="1" u="sng" dirty="0">
                <a:latin typeface="+mn-lt"/>
              </a:rPr>
              <a:t>non si vanta</a:t>
            </a:r>
            <a:endParaRPr lang="it-IT" altLang="it-IT" sz="3200" b="1" dirty="0">
              <a:latin typeface="+mn-lt"/>
            </a:endParaRPr>
          </a:p>
          <a:p>
            <a:pPr eaLnBrk="1" hangingPunct="1">
              <a:lnSpc>
                <a:spcPct val="135000"/>
              </a:lnSpc>
            </a:pPr>
            <a:r>
              <a:rPr lang="it-IT" altLang="it-IT" sz="3200" b="1" dirty="0">
                <a:latin typeface="+mn-lt"/>
              </a:rPr>
              <a:t>non si gonfia di </a:t>
            </a:r>
            <a:r>
              <a:rPr lang="it-IT" altLang="it-IT" sz="3200" b="1" u="sng" dirty="0">
                <a:latin typeface="+mn-lt"/>
              </a:rPr>
              <a:t>orgoglio</a:t>
            </a:r>
            <a:r>
              <a:rPr lang="it-IT" altLang="it-IT" sz="3200" b="1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850404"/>
            <a:ext cx="9144000" cy="5157192"/>
          </a:xfrm>
          <a:solidFill>
            <a:srgbClr val="FFFFCC"/>
          </a:solidFill>
        </p:spPr>
        <p:txBody>
          <a:bodyPr/>
          <a:lstStyle/>
          <a:p>
            <a:pPr marL="0" indent="0" eaLnBrk="1" hangingPunct="1">
              <a:buNone/>
            </a:pPr>
            <a:endParaRPr lang="it-IT" altLang="it-IT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58319" y="1720840"/>
            <a:ext cx="60753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it-IT" altLang="it-IT" sz="3200" b="1" dirty="0">
                <a:latin typeface="+mn-lt"/>
              </a:rPr>
              <a:t>Chi ama</a:t>
            </a:r>
          </a:p>
          <a:p>
            <a:pPr eaLnBrk="1" hangingPunct="1">
              <a:lnSpc>
                <a:spcPct val="135000"/>
              </a:lnSpc>
            </a:pPr>
            <a:r>
              <a:rPr lang="it-IT" altLang="it-IT" sz="3200" b="1" dirty="0">
                <a:latin typeface="+mn-lt"/>
              </a:rPr>
              <a:t>è </a:t>
            </a:r>
            <a:r>
              <a:rPr lang="it-IT" altLang="it-IT" sz="3200" b="1" u="sng" dirty="0">
                <a:latin typeface="+mn-lt"/>
              </a:rPr>
              <a:t>rispettoso</a:t>
            </a:r>
          </a:p>
          <a:p>
            <a:pPr eaLnBrk="1" hangingPunct="1">
              <a:lnSpc>
                <a:spcPct val="135000"/>
              </a:lnSpc>
            </a:pPr>
            <a:r>
              <a:rPr lang="it-IT" altLang="it-IT" sz="3200" b="1" u="sng" dirty="0">
                <a:latin typeface="+mn-lt"/>
              </a:rPr>
              <a:t>non cerca il proprio interesse</a:t>
            </a:r>
          </a:p>
          <a:p>
            <a:pPr eaLnBrk="1" hangingPunct="1">
              <a:lnSpc>
                <a:spcPct val="135000"/>
              </a:lnSpc>
            </a:pPr>
            <a:r>
              <a:rPr lang="it-IT" altLang="it-IT" sz="3200" b="1" u="sng" dirty="0">
                <a:latin typeface="+mn-lt"/>
              </a:rPr>
              <a:t>non cede alla collera</a:t>
            </a:r>
          </a:p>
          <a:p>
            <a:pPr eaLnBrk="1" hangingPunct="1">
              <a:lnSpc>
                <a:spcPct val="135000"/>
              </a:lnSpc>
            </a:pPr>
            <a:r>
              <a:rPr lang="it-IT" altLang="it-IT" sz="3200" b="1" u="sng" dirty="0">
                <a:latin typeface="+mn-lt"/>
              </a:rPr>
              <a:t>dimentica i torti.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79576" y="260648"/>
            <a:ext cx="7632848" cy="6075509"/>
          </a:xfrm>
          <a:prstGeom prst="rect">
            <a:avLst/>
          </a:prstGeom>
          <a:solidFill>
            <a:srgbClr val="FAFEC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35000"/>
              </a:lnSpc>
            </a:pPr>
            <a:r>
              <a:rPr lang="it-IT" altLang="it-IT" sz="3200" b="1" dirty="0">
                <a:latin typeface="+mn-lt"/>
              </a:rPr>
              <a:t>Chi ama</a:t>
            </a:r>
          </a:p>
          <a:p>
            <a:pPr lvl="1" eaLnBrk="1" hangingPunct="1">
              <a:lnSpc>
                <a:spcPct val="135000"/>
              </a:lnSpc>
            </a:pPr>
            <a:r>
              <a:rPr lang="it-IT" altLang="it-IT" sz="3200" b="1" dirty="0">
                <a:latin typeface="+mn-lt"/>
              </a:rPr>
              <a:t>non gode dell'ingiustizia, </a:t>
            </a:r>
            <a:endParaRPr lang="it-IT" altLang="it-IT" sz="3200" b="1" u="sng" dirty="0">
              <a:latin typeface="+mn-lt"/>
            </a:endParaRPr>
          </a:p>
          <a:p>
            <a:pPr lvl="1" eaLnBrk="1" hangingPunct="1">
              <a:lnSpc>
                <a:spcPct val="135000"/>
              </a:lnSpc>
            </a:pPr>
            <a:r>
              <a:rPr lang="it-IT" altLang="it-IT" sz="3200" b="1" u="sng" dirty="0">
                <a:latin typeface="+mn-lt"/>
              </a:rPr>
              <a:t>la verità è la sua GIOIA.</a:t>
            </a:r>
            <a:endParaRPr lang="it-IT" altLang="it-IT" sz="3200" b="1" dirty="0">
              <a:latin typeface="+mn-lt"/>
            </a:endParaRPr>
          </a:p>
          <a:p>
            <a:pPr lvl="1" eaLnBrk="1" hangingPunct="1">
              <a:lnSpc>
                <a:spcPct val="135000"/>
              </a:lnSpc>
            </a:pPr>
            <a:r>
              <a:rPr lang="it-IT" altLang="it-IT" sz="3200" b="1" dirty="0">
                <a:latin typeface="+mn-lt"/>
              </a:rPr>
              <a:t>Chi ama</a:t>
            </a:r>
          </a:p>
          <a:p>
            <a:pPr lvl="1" eaLnBrk="1" hangingPunct="1">
              <a:lnSpc>
                <a:spcPct val="135000"/>
              </a:lnSpc>
            </a:pPr>
            <a:r>
              <a:rPr lang="it-IT" altLang="it-IT" sz="3200" b="1" dirty="0">
                <a:latin typeface="+mn-lt"/>
              </a:rPr>
              <a:t>tutto scusa </a:t>
            </a:r>
            <a:endParaRPr lang="it-IT" altLang="it-IT" sz="3200" b="1" u="sng" dirty="0">
              <a:latin typeface="+mn-lt"/>
            </a:endParaRPr>
          </a:p>
          <a:p>
            <a:pPr lvl="1" eaLnBrk="1" hangingPunct="1">
              <a:lnSpc>
                <a:spcPct val="135000"/>
              </a:lnSpc>
            </a:pPr>
            <a:r>
              <a:rPr lang="it-IT" altLang="it-IT" sz="3200" b="1" u="sng" dirty="0">
                <a:latin typeface="+mn-lt"/>
              </a:rPr>
              <a:t>di tutti ha fiducia </a:t>
            </a:r>
          </a:p>
          <a:p>
            <a:pPr lvl="1" eaLnBrk="1" hangingPunct="1">
              <a:lnSpc>
                <a:spcPct val="135000"/>
              </a:lnSpc>
            </a:pPr>
            <a:r>
              <a:rPr lang="it-IT" altLang="it-IT" sz="3200" b="1" u="sng" dirty="0">
                <a:latin typeface="+mn-lt"/>
              </a:rPr>
              <a:t>tutto sopporta </a:t>
            </a:r>
            <a:endParaRPr lang="it-IT" altLang="it-IT" sz="3200" b="1" dirty="0">
              <a:latin typeface="+mn-lt"/>
            </a:endParaRPr>
          </a:p>
          <a:p>
            <a:pPr lvl="1" eaLnBrk="1" hangingPunct="1">
              <a:lnSpc>
                <a:spcPct val="135000"/>
              </a:lnSpc>
            </a:pPr>
            <a:r>
              <a:rPr lang="it-IT" altLang="it-IT" sz="3200" b="1" dirty="0">
                <a:latin typeface="+mn-lt"/>
              </a:rPr>
              <a:t>mai perde la </a:t>
            </a:r>
            <a:r>
              <a:rPr lang="it-IT" altLang="it-IT" sz="3200" b="1" u="sng" dirty="0">
                <a:latin typeface="+mn-lt"/>
              </a:rPr>
              <a:t>speranza</a:t>
            </a:r>
            <a:r>
              <a:rPr lang="it-IT" altLang="it-IT" sz="3200" b="1" dirty="0">
                <a:latin typeface="+mn-lt"/>
              </a:rPr>
              <a:t>.</a:t>
            </a:r>
          </a:p>
          <a:p>
            <a:pPr lvl="1" eaLnBrk="1" hangingPunct="1">
              <a:lnSpc>
                <a:spcPct val="135000"/>
              </a:lnSpc>
            </a:pPr>
            <a:r>
              <a:rPr lang="it-IT" altLang="it-IT" sz="3200" b="1" dirty="0">
                <a:latin typeface="+mn-lt"/>
              </a:rPr>
              <a:t>L'amore non tramonta mai…»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4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271464" y="184774"/>
            <a:ext cx="9649072" cy="6488453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800" dirty="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Secondo Paolo si può parlare di vero autentico amore con una persona solo quando si è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b="1" dirty="0"/>
              <a:t>pazienti</a:t>
            </a:r>
            <a:r>
              <a:rPr lang="it-IT" altLang="it-IT" sz="2400" dirty="0"/>
              <a:t>, 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400" b="1" dirty="0"/>
              <a:t>generosi, 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400" b="1" dirty="0"/>
              <a:t>non invidiosi, 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400" b="1" dirty="0"/>
              <a:t>non vanitosi,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b="1" dirty="0"/>
              <a:t>non orgogliosi</a:t>
            </a:r>
            <a:r>
              <a:rPr lang="it-IT" altLang="it-IT" sz="2400" dirty="0"/>
              <a:t>,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quando si </a:t>
            </a:r>
            <a:r>
              <a:rPr lang="it-IT" altLang="it-IT" sz="2400" b="1" dirty="0"/>
              <a:t>dimenticano i torti</a:t>
            </a:r>
            <a:r>
              <a:rPr lang="it-IT" altLang="it-IT" sz="2400" dirty="0"/>
              <a:t>,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quando si è </a:t>
            </a:r>
            <a:r>
              <a:rPr lang="it-IT" altLang="it-IT" sz="2400" b="1" dirty="0"/>
              <a:t>sinceri</a:t>
            </a:r>
            <a:r>
              <a:rPr lang="it-IT" altLang="it-IT" sz="2400" dirty="0"/>
              <a:t>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e pieni di </a:t>
            </a:r>
            <a:r>
              <a:rPr lang="it-IT" altLang="it-IT" sz="2400" b="1" dirty="0"/>
              <a:t>fiducia</a:t>
            </a:r>
            <a:r>
              <a:rPr lang="it-IT" altLang="it-IT" sz="2400" dirty="0"/>
              <a:t> verso gli altri...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803412" y="346348"/>
            <a:ext cx="10585176" cy="4594820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800" dirty="0">
              <a:latin typeface="Comic Sans MS" panose="030F0702030302020204" pitchFamily="66" charset="0"/>
            </a:endParaRP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3200" dirty="0"/>
              <a:t>Beh, se le premesse sono queste, 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3200" dirty="0"/>
              <a:t>penso proprio che non si salvi nessuno!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endParaRPr lang="it-IT" altLang="it-IT" sz="3200" dirty="0"/>
          </a:p>
          <a:p>
            <a:pPr indent="0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/>
              <a:t>Malgrado l’incapacità umana di rispondere a tali requisiti, </a:t>
            </a:r>
            <a:endParaRPr lang="it-IT" altLang="it-IT" sz="2800" dirty="0" smtClean="0"/>
          </a:p>
          <a:p>
            <a:pPr indent="0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 smtClean="0"/>
              <a:t>si </a:t>
            </a:r>
            <a:r>
              <a:rPr lang="it-IT" altLang="it-IT" sz="2800" dirty="0"/>
              <a:t>può tuttavia riflettere su tali affermazioni.</a:t>
            </a:r>
          </a:p>
        </p:txBody>
      </p:sp>
    </p:spTree>
    <p:extLst>
      <p:ext uri="{BB962C8B-B14F-4D97-AF65-F5344CB8AC3E}">
        <p14:creationId xmlns:p14="http://schemas.microsoft.com/office/powerpoint/2010/main" val="93214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764704"/>
            <a:ext cx="9144000" cy="4608512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800" i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4000" b="1" dirty="0"/>
              <a:t>Perché l’uomo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4000" b="1" dirty="0"/>
              <a:t>non è capace di AMARE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4000" b="1" dirty="0"/>
              <a:t>in modo così perfetto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4000" b="1" dirty="0"/>
              <a:t>e disinteressato?</a:t>
            </a:r>
          </a:p>
        </p:txBody>
      </p:sp>
    </p:spTree>
    <p:extLst>
      <p:ext uri="{BB962C8B-B14F-4D97-AF65-F5344CB8AC3E}">
        <p14:creationId xmlns:p14="http://schemas.microsoft.com/office/powerpoint/2010/main" val="28886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825915" y="692696"/>
            <a:ext cx="10540171" cy="5472608"/>
          </a:xfrm>
          <a:solidFill>
            <a:srgbClr val="FFFFCC"/>
          </a:solidFill>
        </p:spPr>
        <p:txBody>
          <a:bodyPr/>
          <a:lstStyle/>
          <a:p>
            <a:pPr eaLnBrk="1" hangingPunct="1"/>
            <a:endParaRPr lang="it-IT" altLang="it-IT" sz="8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Comic Sans MS" panose="030F0702030302020204" pitchFamily="66" charset="0"/>
              </a:rPr>
              <a:t>  </a:t>
            </a:r>
            <a:r>
              <a:rPr lang="it-IT" altLang="it-IT" sz="2800" dirty="0"/>
              <a:t>In realtà l’uomo ha anche bisogno di sentirsi amato,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/>
              <a:t>di ricevere amore, non solo di donarlo.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/>
              <a:t>   L’uomo da solo è incompleto;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/>
              <a:t>   buona parte dei suo gesti d’amore sono finalizzati a un naturale bisogno terreno di sentirsi accolto, di ricevere affetto, di sentirsi importante.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776536" y="404664"/>
            <a:ext cx="10638928" cy="5454606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800" i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L’uomo è incompleto,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per VIVERE ha dei bisogni!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Oltre ai bisogni primari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(mangiare, bere, dormire, respirare, ecc.)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ha bisogno di sentirsi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b="1" dirty="0"/>
              <a:t>AMATO  </a:t>
            </a:r>
            <a:r>
              <a:rPr lang="it-IT" altLang="it-IT" dirty="0"/>
              <a:t>ma  anche  </a:t>
            </a:r>
            <a:r>
              <a:rPr lang="it-IT" altLang="it-IT" b="1" dirty="0"/>
              <a:t>AMANTE</a:t>
            </a:r>
          </a:p>
        </p:txBody>
      </p:sp>
      <p:cxnSp>
        <p:nvCxnSpPr>
          <p:cNvPr id="3" name="Connettore diritto 2"/>
          <p:cNvCxnSpPr/>
          <p:nvPr/>
        </p:nvCxnSpPr>
        <p:spPr>
          <a:xfrm>
            <a:off x="3287688" y="5517232"/>
            <a:ext cx="15841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 flipV="1">
            <a:off x="7104112" y="5510587"/>
            <a:ext cx="1800200" cy="133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847851" y="1828800"/>
            <a:ext cx="9072685" cy="1754326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it-IT" altLang="it-IT" sz="3600" b="1" dirty="0"/>
              <a:t>Molti sono gli amici del ricco…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3600" b="1" dirty="0"/>
              <a:t>Ma quanti sono i veri amici del ricco?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787692" y="584684"/>
            <a:ext cx="10616616" cy="5688632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800" i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Per poter </a:t>
            </a:r>
            <a:r>
              <a:rPr lang="it-IT" altLang="it-IT" b="1" dirty="0"/>
              <a:t>AMARE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in modo perfetto e totalmente disinteressato </a:t>
            </a:r>
            <a:endParaRPr lang="it-IT" altLang="it-IT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 smtClean="0"/>
              <a:t>è </a:t>
            </a:r>
            <a:r>
              <a:rPr lang="it-IT" altLang="it-IT" dirty="0"/>
              <a:t>necessario essere </a:t>
            </a:r>
            <a:endParaRPr lang="it-IT" altLang="it-IT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4800" b="1" dirty="0" smtClean="0"/>
              <a:t>ONNIPOTENTI</a:t>
            </a:r>
            <a:r>
              <a:rPr lang="it-IT" altLang="it-IT" dirty="0" smtClean="0"/>
              <a:t> </a:t>
            </a:r>
            <a:endParaRPr lang="it-IT" altLang="it-IT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ossia che può </a:t>
            </a:r>
            <a:r>
              <a:rPr lang="it-IT" altLang="it-IT" dirty="0" smtClean="0"/>
              <a:t>tutto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 smtClean="0"/>
              <a:t>senza </a:t>
            </a:r>
            <a:r>
              <a:rPr lang="it-IT" altLang="it-IT" dirty="0"/>
              <a:t>alcun bisogno di altro per vivere ed esistere.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766646" y="1466782"/>
            <a:ext cx="8658708" cy="3042338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800" i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b="1" dirty="0"/>
              <a:t>L’onnipotenza </a:t>
            </a:r>
            <a:r>
              <a:rPr lang="it-IT" altLang="it-IT" dirty="0"/>
              <a:t>senza alcun bisogno di altro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è una qualità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che può essere solo di</a:t>
            </a:r>
            <a:r>
              <a:rPr lang="it-IT" altLang="it-IT" b="1" dirty="0"/>
              <a:t> DIO</a:t>
            </a:r>
          </a:p>
        </p:txBody>
      </p:sp>
    </p:spTree>
    <p:extLst>
      <p:ext uri="{BB962C8B-B14F-4D97-AF65-F5344CB8AC3E}">
        <p14:creationId xmlns:p14="http://schemas.microsoft.com/office/powerpoint/2010/main" val="18847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551384" y="836712"/>
            <a:ext cx="11089232" cy="4104456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i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4000" dirty="0">
                <a:cs typeface="Times New Roman" panose="02020603050405020304" pitchFamily="18" charset="0"/>
              </a:rPr>
              <a:t>Se l’UMANITÀ non è capace di AMARE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4000" dirty="0">
                <a:cs typeface="Times New Roman" panose="02020603050405020304" pitchFamily="18" charset="0"/>
              </a:rPr>
              <a:t>in modo perfetto,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4000" dirty="0">
                <a:cs typeface="Times New Roman" panose="02020603050405020304" pitchFamily="18" charset="0"/>
              </a:rPr>
              <a:t>lo è capace DIO nei confronti dell’UOMO.</a:t>
            </a:r>
          </a:p>
        </p:txBody>
      </p:sp>
    </p:spTree>
    <p:extLst>
      <p:ext uri="{BB962C8B-B14F-4D97-AF65-F5344CB8AC3E}">
        <p14:creationId xmlns:p14="http://schemas.microsoft.com/office/powerpoint/2010/main" val="24761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499660" y="238336"/>
            <a:ext cx="11192680" cy="5854960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altLang="it-IT" sz="1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400" dirty="0"/>
              <a:t>Una persona che non ha mai vissuto l’esperienza di sentirsi amata, </a:t>
            </a:r>
            <a:endParaRPr lang="it-IT" altLang="it-IT" sz="2400" dirty="0" smtClean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it-IT" altLang="it-IT" sz="2400" dirty="0" smtClean="0"/>
              <a:t>    neppure </a:t>
            </a:r>
            <a:r>
              <a:rPr lang="it-IT" altLang="it-IT" sz="2400" dirty="0"/>
              <a:t>dalle persone più care e vicine, è destinata a </a:t>
            </a:r>
            <a:r>
              <a:rPr lang="it-IT" altLang="it-IT" sz="2400" dirty="0" smtClean="0"/>
              <a:t>impazzire. </a:t>
            </a:r>
            <a:endParaRPr lang="it-IT" altLang="it-IT" sz="2400" dirty="0"/>
          </a:p>
          <a:p>
            <a:pPr eaLnBrk="1" hangingPunct="1">
              <a:lnSpc>
                <a:spcPct val="150000"/>
              </a:lnSpc>
            </a:pPr>
            <a:r>
              <a:rPr lang="it-IT" altLang="it-IT" sz="2400" dirty="0"/>
              <a:t>L’uomo ha bisogno di essere amato, è stato creato così; per questo il suo amore non potrà mai essere perfetto e completamente disinteressato.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   E’ sempre un amore un po’ egoista. 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800" b="1" dirty="0" smtClean="0"/>
              <a:t>    Ma </a:t>
            </a:r>
            <a:r>
              <a:rPr lang="it-IT" altLang="it-IT" sz="2800" b="1" dirty="0"/>
              <a:t>Dio, conosce perfettamente i limiti umani. </a:t>
            </a:r>
            <a:endParaRPr lang="it-IT" altLang="it-IT" sz="2800" b="1" dirty="0" smtClean="0"/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800" b="1" dirty="0" smtClean="0"/>
              <a:t>    Forse, </a:t>
            </a:r>
            <a:r>
              <a:rPr lang="it-IT" altLang="it-IT" sz="2800" b="1" dirty="0"/>
              <a:t>per </a:t>
            </a:r>
            <a:r>
              <a:rPr lang="it-IT" altLang="it-IT" sz="2800" b="1" dirty="0" smtClean="0"/>
              <a:t>questo, </a:t>
            </a:r>
            <a:r>
              <a:rPr lang="it-IT" altLang="it-IT" sz="2800" b="1" dirty="0"/>
              <a:t>è paziente, aspetta, dimentica i torti... </a:t>
            </a:r>
            <a:endParaRPr lang="it-IT" altLang="it-IT" sz="2800" b="1" dirty="0" smtClean="0"/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800" b="1" dirty="0" smtClean="0"/>
              <a:t>    Per </a:t>
            </a:r>
            <a:r>
              <a:rPr lang="it-IT" altLang="it-IT" sz="2800" b="1" dirty="0"/>
              <a:t>fortuna!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 descr="+ L'uomo non è 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46075"/>
            <a:ext cx="8280400" cy="62182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235460" y="260648"/>
            <a:ext cx="9721080" cy="1512168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800" i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b="1" dirty="0"/>
              <a:t>Se Dio è l’AMORE perfetto e disinteressato,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b="1" dirty="0"/>
              <a:t>perché ha permesso l’esistenza dell’INFERNO?</a:t>
            </a:r>
          </a:p>
        </p:txBody>
      </p:sp>
      <p:sp>
        <p:nvSpPr>
          <p:cNvPr id="4" name="Rectangle 2" descr="Papiro"/>
          <p:cNvSpPr txBox="1">
            <a:spLocks noChangeArrowheads="1"/>
          </p:cNvSpPr>
          <p:nvPr/>
        </p:nvSpPr>
        <p:spPr bwMode="auto">
          <a:xfrm>
            <a:off x="717337" y="1916832"/>
            <a:ext cx="10757326" cy="475252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150000"/>
              </a:lnSpc>
              <a:buNone/>
            </a:pPr>
            <a:endParaRPr lang="it-IT" altLang="it-IT" sz="800" b="1" dirty="0"/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000" dirty="0"/>
              <a:t>Risposta: Dio ama così tanto gli uomini 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000" dirty="0"/>
              <a:t>che gli da la libertà di ripudiarlo, di tradirlo, di bestemmiarlo, di odiarlo 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000" dirty="0"/>
              <a:t>con le rispettive conseguenze… </a:t>
            </a:r>
          </a:p>
          <a:p>
            <a:pPr algn="ctr" eaLnBrk="1" hangingPunct="1">
              <a:lnSpc>
                <a:spcPct val="150000"/>
              </a:lnSpc>
              <a:buNone/>
            </a:pPr>
            <a:endParaRPr lang="it-IT" altLang="it-IT" sz="800" dirty="0"/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000" dirty="0"/>
              <a:t>Es. Gesù quando viene ripudiato, odiato e torturato, lui risponde: 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000" b="1" dirty="0"/>
              <a:t>«Padre perdona loro perché non sanno quello che fanno»</a:t>
            </a:r>
            <a:r>
              <a:rPr lang="it-IT" altLang="it-IT" sz="2000" dirty="0"/>
              <a:t> Lc 23,33 – 46</a:t>
            </a:r>
          </a:p>
          <a:p>
            <a:pPr algn="ctr" eaLnBrk="1" hangingPunct="1">
              <a:lnSpc>
                <a:spcPct val="150000"/>
              </a:lnSpc>
              <a:buNone/>
            </a:pPr>
            <a:endParaRPr lang="it-IT" altLang="it-IT" sz="800" dirty="0"/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800" b="1" dirty="0"/>
              <a:t>L’inferno è il contrario dell’AMORE.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400" b="1" dirty="0"/>
              <a:t>«Chi non AMA non può conoscere DIO perché DIO è AMORE» </a:t>
            </a:r>
            <a:r>
              <a:rPr lang="it-IT" altLang="it-IT" sz="2000" dirty="0"/>
              <a:t>1Gv 4,7-16</a:t>
            </a:r>
          </a:p>
        </p:txBody>
      </p:sp>
    </p:spTree>
    <p:extLst>
      <p:ext uri="{BB962C8B-B14F-4D97-AF65-F5344CB8AC3E}">
        <p14:creationId xmlns:p14="http://schemas.microsoft.com/office/powerpoint/2010/main" val="20979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1196752"/>
            <a:ext cx="9144000" cy="1944216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i="1" dirty="0"/>
          </a:p>
          <a:p>
            <a:pPr algn="ctr" eaLnBrk="1" hangingPunct="1">
              <a:buFontTx/>
              <a:buNone/>
            </a:pPr>
            <a:r>
              <a:rPr lang="it-IT" altLang="it-IT" sz="4000" b="1" dirty="0"/>
              <a:t>I comportamenti del vero amore.</a:t>
            </a:r>
          </a:p>
        </p:txBody>
      </p:sp>
    </p:spTree>
    <p:extLst>
      <p:ext uri="{BB962C8B-B14F-4D97-AF65-F5344CB8AC3E}">
        <p14:creationId xmlns:p14="http://schemas.microsoft.com/office/powerpoint/2010/main" val="14303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ragnatel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052736"/>
            <a:ext cx="43180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85410" y="4005064"/>
            <a:ext cx="10621180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400" dirty="0">
                <a:latin typeface="+mn-lt"/>
              </a:rPr>
              <a:t>Riflettiamo un attimo.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400" dirty="0">
                <a:latin typeface="+mn-lt"/>
              </a:rPr>
              <a:t>Se si ama veramente una determinata persona o si persegue veramente un determinato interesse (hobby, passione, ecc.), si arriva a compiere azioni di pazienza che normalmente non oseremmo nemmeno immaginare.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872039" y="47625"/>
            <a:ext cx="2757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latin typeface="+mn-lt"/>
              </a:rPr>
              <a:t>La pazienza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774826" y="765176"/>
            <a:ext cx="8424863" cy="32789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150000"/>
              </a:lnSpc>
            </a:pPr>
            <a:r>
              <a:rPr lang="it-IT" altLang="it-IT" sz="3200" dirty="0"/>
              <a:t>Verso ciò che consideriamo maggiormente importante siamo sicuramente più pazienti.</a:t>
            </a:r>
          </a:p>
          <a:p>
            <a:pPr marL="0" lvl="1" eaLnBrk="1" hangingPunct="1">
              <a:lnSpc>
                <a:spcPct val="150000"/>
              </a:lnSpc>
            </a:pPr>
            <a:r>
              <a:rPr lang="it-IT" altLang="it-IT" sz="1400" dirty="0"/>
              <a:t> </a:t>
            </a:r>
          </a:p>
          <a:p>
            <a:pPr marL="0" lvl="1" eaLnBrk="1" hangingPunct="1">
              <a:lnSpc>
                <a:spcPct val="150000"/>
              </a:lnSpc>
            </a:pPr>
            <a:r>
              <a:rPr lang="it-IT" altLang="it-IT" sz="3200" dirty="0"/>
              <a:t>E’ evidente che chi non sa sopportare </a:t>
            </a:r>
          </a:p>
          <a:p>
            <a:pPr marL="0" lvl="1" eaLnBrk="1" hangingPunct="1">
              <a:lnSpc>
                <a:spcPct val="150000"/>
              </a:lnSpc>
            </a:pPr>
            <a:r>
              <a:rPr lang="it-IT" altLang="it-IT" sz="3200" dirty="0"/>
              <a:t>ha difficoltà nell’amare. </a:t>
            </a:r>
          </a:p>
        </p:txBody>
      </p:sp>
      <p:pic>
        <p:nvPicPr>
          <p:cNvPr id="4" name="Picture 3" descr="Pazienza698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38" r="89437">
                        <a14:backgroundMark x1="53521" y1="97902" x2="66197" y2="98601"/>
                        <a14:backgroundMark x1="80986" y1="8392" x2="84507" y2="55944"/>
                        <a14:backgroundMark x1="84507" y1="55944" x2="82394" y2="70629"/>
                        <a14:backgroundMark x1="82394" y1="70629" x2="84507" y2="82517"/>
                        <a14:backgroundMark x1="84507" y1="82517" x2="85211" y2="83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6" r="29126" b="4553"/>
          <a:stretch/>
        </p:blipFill>
        <p:spPr bwMode="auto">
          <a:xfrm>
            <a:off x="9624392" y="2852936"/>
            <a:ext cx="1520405" cy="3024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073696" y="1016732"/>
            <a:ext cx="10044608" cy="4824536"/>
          </a:xfrm>
          <a:solidFill>
            <a:srgbClr val="FFFFCC"/>
          </a:solidFill>
        </p:spPr>
        <p:txBody>
          <a:bodyPr/>
          <a:lstStyle/>
          <a:p>
            <a:pPr lvl="1" eaLnBrk="1" hangingPunct="1">
              <a:lnSpc>
                <a:spcPct val="150000"/>
              </a:lnSpc>
              <a:buNone/>
            </a:pPr>
            <a:r>
              <a:rPr lang="it-IT" altLang="it-IT" dirty="0"/>
              <a:t>La pazienza è il segno visibile 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it-IT" altLang="it-IT" dirty="0"/>
              <a:t>di una certa padronanza di sé, di autocontrollo.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E’ la qualità di chi sa sopportare con pacatezza e serenità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i dolori, le molestie, le avversità e quanto sia spiacevole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per tutto ciò che consideriamo vitale per noi.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25370" y="2037313"/>
            <a:ext cx="11341260" cy="6647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5000"/>
              </a:lnSpc>
            </a:pPr>
            <a:r>
              <a:rPr lang="it-IT" altLang="it-IT" sz="2400" dirty="0"/>
              <a:t>Preferisci essere molto </a:t>
            </a:r>
            <a:r>
              <a:rPr lang="it-IT" altLang="it-IT" sz="2400" b="1" dirty="0"/>
              <a:t>RICCO</a:t>
            </a:r>
            <a:r>
              <a:rPr lang="it-IT" altLang="it-IT" sz="2400" dirty="0"/>
              <a:t>, ma invidiato e, di conseguenza, odiato da tutti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99357" y="188913"/>
            <a:ext cx="11593287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30000"/>
              </a:spcBef>
            </a:pPr>
            <a:r>
              <a:rPr lang="it-IT" altLang="it-IT" sz="2800" b="1" dirty="0"/>
              <a:t>Supponiamo che il Creatore vi dia una scelta </a:t>
            </a:r>
          </a:p>
          <a:p>
            <a:pPr algn="ctr" eaLnBrk="1" hangingPunct="1">
              <a:lnSpc>
                <a:spcPct val="150000"/>
              </a:lnSpc>
              <a:spcBef>
                <a:spcPct val="30000"/>
              </a:spcBef>
            </a:pPr>
            <a:r>
              <a:rPr lang="it-IT" altLang="it-IT" sz="2800" b="1" dirty="0"/>
              <a:t>con le rispettive conseguenze, quale delle due situazioni preferisci 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364276" y="4149080"/>
            <a:ext cx="11463448" cy="12372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5000"/>
              </a:lnSpc>
            </a:pPr>
            <a:r>
              <a:rPr lang="it-IT" altLang="it-IT" sz="2400" dirty="0"/>
              <a:t>preferisci essere molto </a:t>
            </a:r>
            <a:r>
              <a:rPr lang="it-IT" altLang="it-IT" sz="2400" b="1" dirty="0"/>
              <a:t>POVERO</a:t>
            </a:r>
            <a:r>
              <a:rPr lang="it-IT" altLang="it-IT" sz="2400" dirty="0"/>
              <a:t>, che non può permettersi divertimenti veri </a:t>
            </a:r>
            <a:r>
              <a:rPr lang="it-IT" altLang="it-IT" sz="2400" dirty="0" err="1"/>
              <a:t>ecc</a:t>
            </a:r>
            <a:r>
              <a:rPr lang="it-IT" altLang="it-IT" sz="2400" dirty="0"/>
              <a:t>, </a:t>
            </a:r>
          </a:p>
          <a:p>
            <a:pPr lvl="1" eaLnBrk="1" hangingPunct="1">
              <a:lnSpc>
                <a:spcPct val="155000"/>
              </a:lnSpc>
              <a:spcAft>
                <a:spcPts val="2400"/>
              </a:spcAft>
            </a:pPr>
            <a:r>
              <a:rPr lang="it-IT" altLang="it-IT" sz="2400" dirty="0"/>
              <a:t>ma un motivo di grande gioia per tutti, amato da tutti ?</a:t>
            </a:r>
          </a:p>
        </p:txBody>
      </p:sp>
      <p:sp>
        <p:nvSpPr>
          <p:cNvPr id="5125" name="Rettangolo 4"/>
          <p:cNvSpPr>
            <a:spLocks noChangeArrowheads="1"/>
          </p:cNvSpPr>
          <p:nvPr/>
        </p:nvSpPr>
        <p:spPr bwMode="auto">
          <a:xfrm>
            <a:off x="5221402" y="3036249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/>
              <a:t>oppure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596516" y="498213"/>
            <a:ext cx="10998968" cy="5861574"/>
          </a:xfrm>
          <a:solidFill>
            <a:srgbClr val="FFFFCC"/>
          </a:solidFill>
        </p:spPr>
        <p:txBody>
          <a:bodyPr/>
          <a:lstStyle/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b="1" dirty="0"/>
              <a:t>ATTENZIONE</a:t>
            </a:r>
          </a:p>
          <a:p>
            <a:pPr marL="400050" lvl="2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it-IT" altLang="it-IT" sz="800" dirty="0" smtClean="0"/>
          </a:p>
          <a:p>
            <a:pPr marL="400050" lvl="2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it-IT" altLang="it-IT" dirty="0" smtClean="0"/>
              <a:t>Spesso l’amore </a:t>
            </a:r>
            <a:r>
              <a:rPr lang="it-IT" altLang="it-IT" dirty="0"/>
              <a:t>non è regalato, </a:t>
            </a:r>
            <a:r>
              <a:rPr lang="it-IT" altLang="it-IT" dirty="0" smtClean="0"/>
              <a:t>lo </a:t>
            </a:r>
            <a:r>
              <a:rPr lang="it-IT" altLang="it-IT" dirty="0"/>
              <a:t>si deve guadagnare. </a:t>
            </a:r>
          </a:p>
          <a:p>
            <a:pPr marL="400050" lvl="2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it-IT" altLang="it-IT" dirty="0"/>
              <a:t>Ognuno ha il diritto di essere amato; non per questo dovremmo solo pensare di ricevere amore dagli altri e mai donarne.</a:t>
            </a:r>
          </a:p>
          <a:p>
            <a:pPr marL="400050" lvl="2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it-IT" altLang="it-IT" dirty="0"/>
              <a:t>AMARE significa </a:t>
            </a:r>
            <a:r>
              <a:rPr lang="it-IT" altLang="it-IT" b="1" dirty="0" smtClean="0"/>
              <a:t>empatia</a:t>
            </a:r>
            <a:r>
              <a:rPr lang="it-IT" altLang="it-IT" dirty="0" smtClean="0"/>
              <a:t> “mettersi nei panni dell’altro” per capirlo meglio.</a:t>
            </a:r>
          </a:p>
          <a:p>
            <a:pPr marL="400050" lvl="2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it-IT" altLang="it-IT" dirty="0" smtClean="0"/>
              <a:t>AMARE è anche:</a:t>
            </a:r>
            <a:endParaRPr lang="it-IT" altLang="it-IT" dirty="0"/>
          </a:p>
          <a:p>
            <a:pPr marL="400050" lvl="2" indent="0" algn="ctr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it-IT" altLang="it-IT" sz="2800" b="1" dirty="0"/>
              <a:t>CONDIVIDERE</a:t>
            </a:r>
          </a:p>
          <a:p>
            <a:pPr marL="400050" lvl="2" indent="0" algn="ctr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it-IT" altLang="it-IT" sz="2800" b="1" dirty="0"/>
              <a:t>SERVIRE</a:t>
            </a:r>
          </a:p>
          <a:p>
            <a:pPr marL="400050" lvl="2" indent="0" algn="ctr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it-IT" altLang="it-IT" sz="2800" b="1" dirty="0"/>
              <a:t>RECIPROCITÀ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929680" y="454360"/>
            <a:ext cx="10332640" cy="5949280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1000" b="1" i="1" dirty="0"/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4400" b="1" dirty="0"/>
              <a:t>Generosità</a:t>
            </a:r>
            <a:endParaRPr lang="it-IT" altLang="it-IT" sz="4400" dirty="0"/>
          </a:p>
          <a:p>
            <a:pPr lvl="1" indent="0" eaLnBrk="1" hangingPunct="1">
              <a:lnSpc>
                <a:spcPct val="150000"/>
              </a:lnSpc>
              <a:buFontTx/>
              <a:buNone/>
            </a:pPr>
            <a:r>
              <a:rPr lang="it-IT" altLang="it-IT" dirty="0" smtClean="0"/>
              <a:t>La </a:t>
            </a:r>
            <a:r>
              <a:rPr lang="it-IT" altLang="it-IT" dirty="0"/>
              <a:t>mancanza di </a:t>
            </a:r>
            <a:r>
              <a:rPr lang="it-IT" altLang="it-IT" dirty="0" smtClean="0"/>
              <a:t>altruismo e generosità </a:t>
            </a:r>
            <a:r>
              <a:rPr lang="it-IT" altLang="it-IT" dirty="0"/>
              <a:t>non è sicuramente un segno di grande capacità </a:t>
            </a:r>
            <a:r>
              <a:rPr lang="it-IT" altLang="it-IT" dirty="0" smtClean="0"/>
              <a:t>di amare le persone. </a:t>
            </a:r>
            <a:endParaRPr lang="it-IT" altLang="it-IT" dirty="0"/>
          </a:p>
          <a:p>
            <a:pPr lvl="1" indent="0" eaLnBrk="1" hangingPunct="1">
              <a:lnSpc>
                <a:spcPct val="150000"/>
              </a:lnSpc>
              <a:buFontTx/>
              <a:buNone/>
            </a:pPr>
            <a:r>
              <a:rPr lang="it-IT" altLang="it-IT" dirty="0" smtClean="0"/>
              <a:t>La </a:t>
            </a:r>
            <a:r>
              <a:rPr lang="it-IT" altLang="it-IT" dirty="0"/>
              <a:t>generosità e l’altruismo sono più valevoli quando sono accompagnati dallo spirito di </a:t>
            </a:r>
            <a:r>
              <a:rPr lang="it-IT" altLang="it-IT" dirty="0" smtClean="0"/>
              <a:t>sacrificio,</a:t>
            </a:r>
            <a:endParaRPr lang="it-IT" altLang="it-IT" dirty="0"/>
          </a:p>
          <a:p>
            <a:pPr lvl="1" indent="0" eaLnBrk="1" hangingPunct="1">
              <a:lnSpc>
                <a:spcPct val="150000"/>
              </a:lnSpc>
              <a:buFontTx/>
              <a:buNone/>
            </a:pPr>
            <a:r>
              <a:rPr lang="it-IT" altLang="it-IT" dirty="0" smtClean="0"/>
              <a:t>es. un </a:t>
            </a:r>
            <a:r>
              <a:rPr lang="it-IT" altLang="it-IT" dirty="0"/>
              <a:t>miliardario che offre un euro ad un indigente non dà certamente prova di generosità.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eaLnBrk="1" hangingPunct="1"/>
            <a:endParaRPr lang="it-IT" altLang="it-IT" dirty="0"/>
          </a:p>
        </p:txBody>
      </p:sp>
      <p:pic>
        <p:nvPicPr>
          <p:cNvPr id="23555" name="Picture 3" descr="W India - Calcutta da diap 63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908051"/>
            <a:ext cx="7488237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791555" y="214290"/>
            <a:ext cx="460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AMARE è anche SERVIRE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19" y="585000"/>
            <a:ext cx="7829363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389366" y="598376"/>
            <a:ext cx="11413268" cy="5661248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1000" b="1" i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b="1" dirty="0"/>
              <a:t>Beneficenza e benevolenza </a:t>
            </a:r>
            <a:endParaRPr lang="it-IT" altLang="it-IT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   </a:t>
            </a:r>
            <a:r>
              <a:rPr lang="it-IT" altLang="it-IT" sz="2400" dirty="0"/>
              <a:t>Molte volte si confonde la beneficenza con la benevolenza. Per comprendere bene la differenza fra questi due comportamenti, riportiamo questo esempio.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   </a:t>
            </a:r>
            <a:r>
              <a:rPr lang="it-IT" altLang="it-IT" sz="2400" dirty="0" smtClean="0"/>
              <a:t> Donare </a:t>
            </a:r>
            <a:r>
              <a:rPr lang="it-IT" altLang="it-IT" sz="2400" dirty="0"/>
              <a:t>un euro a un extracomunitario che pulisce i vetri della nostra auto a un incrocio stradale non è un atto d’amore, ma un piccolo atto di beneficenza. 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400" dirty="0"/>
              <a:t>La </a:t>
            </a:r>
            <a:r>
              <a:rPr lang="it-IT" altLang="it-IT" sz="2400" b="1" dirty="0">
                <a:solidFill>
                  <a:srgbClr val="FF3300"/>
                </a:solidFill>
              </a:rPr>
              <a:t>beneficenza</a:t>
            </a:r>
            <a:r>
              <a:rPr lang="it-IT" altLang="it-IT" sz="2400" b="1" dirty="0"/>
              <a:t> </a:t>
            </a:r>
            <a:r>
              <a:rPr lang="it-IT" altLang="it-IT" sz="2400" dirty="0"/>
              <a:t>è solo rivolta a beneficare o a portare soccorso a chi ne ha bisogno, ma </a:t>
            </a:r>
            <a:r>
              <a:rPr lang="it-IT" altLang="it-IT" sz="2400" u="sng" dirty="0"/>
              <a:t>non coinvolge i sentimenti</a:t>
            </a:r>
            <a:r>
              <a:rPr lang="it-IT" altLang="it-IT" sz="2400" dirty="0"/>
              <a:t>, e spesso non dura nel tempo, </a:t>
            </a:r>
            <a:r>
              <a:rPr lang="it-IT" altLang="it-IT" sz="2400" dirty="0" smtClean="0"/>
              <a:t>perché </a:t>
            </a:r>
            <a:r>
              <a:rPr lang="it-IT" altLang="it-IT" sz="2400" dirty="0"/>
              <a:t>stanca.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488117" y="872716"/>
            <a:ext cx="11215767" cy="5112568"/>
          </a:xfrm>
          <a:solidFill>
            <a:srgbClr val="FFFFCC"/>
          </a:solidFill>
        </p:spPr>
        <p:txBody>
          <a:bodyPr/>
          <a:lstStyle/>
          <a:p>
            <a:pPr lvl="1" eaLnBrk="1" hangingPunct="1">
              <a:lnSpc>
                <a:spcPct val="150000"/>
              </a:lnSpc>
              <a:buNone/>
            </a:pPr>
            <a:r>
              <a:rPr lang="it-IT" altLang="it-IT" sz="2400" dirty="0"/>
              <a:t>In realtà verso l’extracomunitario non vi sono sentimenti d’affetto </a:t>
            </a:r>
            <a:r>
              <a:rPr lang="it-IT" altLang="it-IT" sz="2400" dirty="0" smtClean="0"/>
              <a:t>o </a:t>
            </a:r>
            <a:r>
              <a:rPr lang="it-IT" altLang="it-IT" sz="2400" dirty="0"/>
              <a:t>d’amore, </a:t>
            </a:r>
            <a:endParaRPr lang="it-IT" altLang="it-IT" sz="2400" dirty="0" smtClean="0"/>
          </a:p>
          <a:p>
            <a:pPr lvl="1" eaLnBrk="1" hangingPunct="1">
              <a:lnSpc>
                <a:spcPct val="150000"/>
              </a:lnSpc>
              <a:buNone/>
            </a:pPr>
            <a:r>
              <a:rPr lang="it-IT" altLang="it-IT" sz="2400" dirty="0" smtClean="0"/>
              <a:t>ma </a:t>
            </a:r>
            <a:r>
              <a:rPr lang="it-IT" altLang="it-IT" sz="2400" dirty="0"/>
              <a:t>piuttosto sentimenti di pietà o addirittura </a:t>
            </a:r>
            <a:r>
              <a:rPr lang="it-IT" altLang="it-IT" sz="2400" dirty="0" smtClean="0"/>
              <a:t>di “autocompiacimento</a:t>
            </a:r>
            <a:r>
              <a:rPr lang="it-IT" altLang="it-IT" sz="2400" dirty="0"/>
              <a:t>” </a:t>
            </a:r>
            <a:endParaRPr lang="it-IT" altLang="it-IT" sz="2400" dirty="0" smtClean="0"/>
          </a:p>
          <a:p>
            <a:pPr lvl="1" eaLnBrk="1" hangingPunct="1">
              <a:lnSpc>
                <a:spcPct val="150000"/>
              </a:lnSpc>
              <a:buNone/>
            </a:pPr>
            <a:r>
              <a:rPr lang="it-IT" altLang="it-IT" sz="2400" dirty="0" smtClean="0"/>
              <a:t>per </a:t>
            </a:r>
            <a:r>
              <a:rPr lang="it-IT" altLang="it-IT" sz="2400" dirty="0"/>
              <a:t>la bella azione, fatta forse per meritare la simpatia del Padre Eterno </a:t>
            </a:r>
            <a:endParaRPr lang="it-IT" altLang="it-IT" sz="2400" dirty="0" smtClean="0"/>
          </a:p>
          <a:p>
            <a:pPr lvl="1" eaLnBrk="1" hangingPunct="1">
              <a:lnSpc>
                <a:spcPct val="150000"/>
              </a:lnSpc>
              <a:buNone/>
            </a:pPr>
            <a:r>
              <a:rPr lang="it-IT" altLang="it-IT" sz="2400" dirty="0" smtClean="0"/>
              <a:t>che </a:t>
            </a:r>
            <a:r>
              <a:rPr lang="it-IT" altLang="it-IT" sz="2400" dirty="0"/>
              <a:t>ci assicuri, senza dubbio, il paradiso o semplicemente per sentirsi buoni. </a:t>
            </a:r>
            <a:endParaRPr lang="it-IT" altLang="it-IT" sz="2400" dirty="0" smtClean="0"/>
          </a:p>
          <a:p>
            <a:pPr lvl="1" eaLnBrk="1" hangingPunct="1">
              <a:lnSpc>
                <a:spcPct val="150000"/>
              </a:lnSpc>
              <a:buNone/>
            </a:pPr>
            <a:r>
              <a:rPr lang="it-IT" altLang="it-IT" sz="2400" dirty="0" smtClean="0"/>
              <a:t>Altri per avere dei vantaggi burocratici fiscali.</a:t>
            </a:r>
            <a:endParaRPr lang="it-IT" altLang="it-IT" sz="2400" dirty="0"/>
          </a:p>
          <a:p>
            <a:pPr eaLnBrk="1" hangingPunct="1"/>
            <a:endParaRPr lang="it-IT" altLang="it-IT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839416" y="598376"/>
            <a:ext cx="10729192" cy="5134880"/>
          </a:xfrm>
          <a:solidFill>
            <a:srgbClr val="FFFFCC"/>
          </a:solidFill>
        </p:spPr>
        <p:txBody>
          <a:bodyPr/>
          <a:lstStyle/>
          <a:p>
            <a:pPr marL="360000" indent="360000"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/>
              <a:t>Quando la </a:t>
            </a:r>
            <a:r>
              <a:rPr lang="it-IT" altLang="it-IT" sz="2800" b="1" dirty="0">
                <a:solidFill>
                  <a:srgbClr val="FF0000"/>
                </a:solidFill>
              </a:rPr>
              <a:t>beneficenza</a:t>
            </a:r>
            <a:r>
              <a:rPr lang="it-IT" altLang="it-IT" sz="2800" dirty="0"/>
              <a:t> è particolarmente consistente, </a:t>
            </a:r>
          </a:p>
          <a:p>
            <a:pPr marL="360000" indent="360000"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/>
              <a:t>non è escluso che vi si nasconda il desiderio di pubblicizzarla per sentirsi bravi e belli davanti agli altri </a:t>
            </a:r>
            <a:r>
              <a:rPr lang="it-IT" altLang="it-IT" sz="2800" dirty="0" smtClean="0"/>
              <a:t>(o </a:t>
            </a:r>
            <a:r>
              <a:rPr lang="it-IT" altLang="it-IT" sz="2800" dirty="0"/>
              <a:t>a </a:t>
            </a:r>
            <a:r>
              <a:rPr lang="it-IT" altLang="it-IT" sz="2800" dirty="0" smtClean="0"/>
              <a:t>Dio). </a:t>
            </a:r>
            <a:endParaRPr lang="it-IT" altLang="it-IT" sz="2800" dirty="0"/>
          </a:p>
          <a:p>
            <a:pPr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800" dirty="0"/>
              <a:t>   </a:t>
            </a:r>
            <a:endParaRPr lang="it-IT" altLang="it-IT" sz="800" dirty="0" smtClean="0"/>
          </a:p>
          <a:p>
            <a:pPr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800" dirty="0" smtClean="0"/>
              <a:t>A </a:t>
            </a:r>
            <a:r>
              <a:rPr lang="it-IT" altLang="it-IT" sz="2800" dirty="0"/>
              <a:t>volte si può nascondere un sentimento egoistico </a:t>
            </a:r>
            <a:r>
              <a:rPr lang="it-IT" altLang="it-IT" sz="2800" dirty="0" smtClean="0"/>
              <a:t>solo </a:t>
            </a:r>
            <a:r>
              <a:rPr lang="it-IT" altLang="it-IT" sz="2800" dirty="0"/>
              <a:t>per meritare il “paradiso” o per ricevere “doni” particolari </a:t>
            </a:r>
            <a:r>
              <a:rPr lang="it-IT" altLang="it-IT" sz="2800" dirty="0" smtClean="0"/>
              <a:t>dal </a:t>
            </a:r>
            <a:r>
              <a:rPr lang="it-IT" altLang="it-IT" sz="2800" dirty="0"/>
              <a:t>Padre Eterno, </a:t>
            </a:r>
            <a:r>
              <a:rPr lang="it-IT" altLang="it-IT" sz="2800" dirty="0" smtClean="0"/>
              <a:t>non </a:t>
            </a:r>
            <a:r>
              <a:rPr lang="it-IT" altLang="it-IT" sz="2800" dirty="0"/>
              <a:t>per amore reale e sincero verso un’altra persona. </a:t>
            </a:r>
          </a:p>
          <a:p>
            <a:pPr indent="0"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800" dirty="0"/>
              <a:t>E’ sempre così?</a:t>
            </a:r>
          </a:p>
          <a:p>
            <a:pPr eaLnBrk="1" hangingPunct="1">
              <a:buFontTx/>
              <a:buNone/>
            </a:pPr>
            <a:endParaRPr lang="it-IT" altLang="it-IT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894800" y="274340"/>
            <a:ext cx="10402400" cy="6309320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altLang="it-IT" sz="1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700" dirty="0"/>
              <a:t>Al contrario, la </a:t>
            </a:r>
            <a:r>
              <a:rPr lang="it-IT" altLang="it-IT" sz="2700" b="1" dirty="0">
                <a:solidFill>
                  <a:srgbClr val="FF0000"/>
                </a:solidFill>
              </a:rPr>
              <a:t>benevolenza</a:t>
            </a:r>
            <a:r>
              <a:rPr lang="it-IT" altLang="it-IT" sz="2700" b="1" dirty="0"/>
              <a:t> coinvolge i sentimenti</a:t>
            </a:r>
            <a:r>
              <a:rPr lang="it-IT" altLang="it-IT" sz="2700" dirty="0"/>
              <a:t>, significa “voler bene” ad un’altra persona; è un’affettuosa simpatia, </a:t>
            </a:r>
            <a:endParaRPr lang="it-IT" altLang="it-IT" sz="2700" dirty="0" smtClean="0"/>
          </a:p>
          <a:p>
            <a:pPr indent="0" eaLnBrk="1" hangingPunct="1">
              <a:lnSpc>
                <a:spcPct val="150000"/>
              </a:lnSpc>
              <a:buNone/>
            </a:pPr>
            <a:r>
              <a:rPr lang="it-IT" altLang="it-IT" sz="2700" dirty="0" smtClean="0"/>
              <a:t>un </a:t>
            </a:r>
            <a:r>
              <a:rPr lang="it-IT" altLang="it-IT" sz="2700" dirty="0"/>
              <a:t>interessamento, una favorevole disposizione d'animo nei confronti di qualcuno, dura nel tempo, non stanca. 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700" dirty="0"/>
              <a:t>La vera benevolenza non ha bisogno di essere pubblicizzata, </a:t>
            </a:r>
            <a:endParaRPr lang="it-IT" altLang="it-IT" sz="2700" dirty="0" smtClean="0"/>
          </a:p>
          <a:p>
            <a:pPr indent="0" eaLnBrk="1" hangingPunct="1">
              <a:lnSpc>
                <a:spcPct val="150000"/>
              </a:lnSpc>
              <a:buNone/>
            </a:pPr>
            <a:r>
              <a:rPr lang="it-IT" altLang="it-IT" sz="2700" dirty="0" smtClean="0"/>
              <a:t>è </a:t>
            </a:r>
            <a:r>
              <a:rPr lang="it-IT" altLang="it-IT" sz="2700" dirty="0"/>
              <a:t>un sacrificio che non costa fatica </a:t>
            </a:r>
            <a:r>
              <a:rPr lang="it-IT" altLang="it-IT" sz="2700" dirty="0" smtClean="0"/>
              <a:t>perché </a:t>
            </a:r>
            <a:r>
              <a:rPr lang="it-IT" altLang="it-IT" sz="2700" dirty="0"/>
              <a:t>dipende dall’amore, </a:t>
            </a:r>
            <a:endParaRPr lang="it-IT" altLang="it-IT" sz="2700" dirty="0" smtClean="0"/>
          </a:p>
          <a:p>
            <a:pPr indent="0" eaLnBrk="1" hangingPunct="1">
              <a:lnSpc>
                <a:spcPct val="150000"/>
              </a:lnSpc>
              <a:buNone/>
            </a:pPr>
            <a:r>
              <a:rPr lang="it-IT" altLang="it-IT" sz="2700" dirty="0" smtClean="0"/>
              <a:t>è </a:t>
            </a:r>
            <a:r>
              <a:rPr lang="it-IT" altLang="it-IT" sz="2700" dirty="0"/>
              <a:t>spontanea. 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700" dirty="0"/>
              <a:t>La parabola evangelica del buon Samaritano è particolarmente significativa per chiarire tale distinzione di significati</a:t>
            </a:r>
            <a:r>
              <a:rPr lang="it-IT" altLang="it-IT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"/>
          <a:stretch/>
        </p:blipFill>
        <p:spPr>
          <a:xfrm>
            <a:off x="3918000" y="461942"/>
            <a:ext cx="4356000" cy="59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2297832" y="1052736"/>
            <a:ext cx="7596336" cy="4464496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r>
              <a:rPr lang="it-IT" altLang="it-IT" sz="4400" b="1" dirty="0"/>
              <a:t>Invidia e vanto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151784" y="2852936"/>
            <a:ext cx="45624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400" b="1" dirty="0">
                <a:latin typeface="+mn-lt"/>
              </a:rPr>
              <a:t>Chi ama</a:t>
            </a:r>
            <a:endParaRPr lang="it-IT" altLang="it-IT" sz="2400" b="1" u="sng" dirty="0"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400" b="1" u="sng" dirty="0">
                <a:latin typeface="+mn-lt"/>
              </a:rPr>
              <a:t>non è invidioso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400" b="1" u="sng" dirty="0">
                <a:latin typeface="+mn-lt"/>
              </a:rPr>
              <a:t>non si vanta</a:t>
            </a:r>
            <a:endParaRPr lang="it-IT" altLang="it-IT" sz="2400" b="1" dirty="0"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400" b="1" dirty="0">
                <a:latin typeface="+mn-lt"/>
              </a:rPr>
              <a:t>non si gonfia di </a:t>
            </a:r>
            <a:r>
              <a:rPr lang="it-IT" altLang="it-IT" sz="2400" b="1" u="sng" dirty="0">
                <a:latin typeface="+mn-lt"/>
              </a:rPr>
              <a:t>orgoglio</a:t>
            </a:r>
            <a:r>
              <a:rPr lang="it-IT" altLang="it-IT" sz="2400" b="1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992313" y="260350"/>
            <a:ext cx="823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it-IT" altLang="it-IT" sz="3600"/>
              <a:t>Quali sono le caratteristiche del viziato?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23392" y="1196976"/>
            <a:ext cx="11089232" cy="468589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25000"/>
              </a:lnSpc>
              <a:spcBef>
                <a:spcPct val="30000"/>
              </a:spcBef>
            </a:pPr>
            <a:r>
              <a:rPr lang="it-IT" altLang="it-IT" sz="3000" dirty="0"/>
              <a:t>-  Non ha pazienza nell’attendere.</a:t>
            </a:r>
          </a:p>
          <a:p>
            <a:pPr lvl="1" eaLnBrk="1" hangingPunct="1">
              <a:lnSpc>
                <a:spcPct val="125000"/>
              </a:lnSpc>
              <a:spcBef>
                <a:spcPct val="30000"/>
              </a:spcBef>
              <a:buFontTx/>
              <a:buChar char="-"/>
            </a:pPr>
            <a:r>
              <a:rPr lang="it-IT" altLang="it-IT" sz="3000" dirty="0"/>
              <a:t> Tutti si devono adattare a Lui e mai viceversa…</a:t>
            </a:r>
          </a:p>
          <a:p>
            <a:pPr lvl="1" eaLnBrk="1" hangingPunct="1">
              <a:lnSpc>
                <a:spcPct val="125000"/>
              </a:lnSpc>
              <a:spcBef>
                <a:spcPct val="30000"/>
              </a:spcBef>
              <a:buFontTx/>
              <a:buChar char="-"/>
            </a:pPr>
            <a:r>
              <a:rPr lang="it-IT" altLang="it-IT" sz="3000" dirty="0"/>
              <a:t> Si misura per quello che possiede (vestiti di marca, bella auto, ecc. </a:t>
            </a:r>
            <a:r>
              <a:rPr lang="it-IT" altLang="it-IT" sz="3000" dirty="0" err="1"/>
              <a:t>ecc</a:t>
            </a:r>
            <a:r>
              <a:rPr lang="it-IT" altLang="it-IT" sz="3000" dirty="0"/>
              <a:t>), ma non per quello che è interiormente.</a:t>
            </a:r>
          </a:p>
          <a:p>
            <a:pPr lvl="1" eaLnBrk="1" hangingPunct="1">
              <a:lnSpc>
                <a:spcPct val="125000"/>
              </a:lnSpc>
              <a:spcBef>
                <a:spcPct val="30000"/>
              </a:spcBef>
              <a:buFontTx/>
              <a:buChar char="-"/>
            </a:pPr>
            <a:r>
              <a:rPr lang="it-IT" altLang="it-IT" sz="3000" dirty="0"/>
              <a:t> Ha sentimenti di inferiorità nel non sapere come affrontare i problemi della vita.</a:t>
            </a:r>
          </a:p>
          <a:p>
            <a:pPr lvl="1" eaLnBrk="1" hangingPunct="1">
              <a:lnSpc>
                <a:spcPct val="125000"/>
              </a:lnSpc>
              <a:spcBef>
                <a:spcPct val="30000"/>
              </a:spcBef>
            </a:pPr>
            <a:r>
              <a:rPr lang="it-IT" altLang="it-IT" sz="3000" dirty="0"/>
              <a:t>- Spesso i viziati sono molto insicuri e “mammoni”.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1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dirty="0"/>
              <a:t>L’</a:t>
            </a:r>
            <a:r>
              <a:rPr lang="it-IT" altLang="it-IT" b="1" dirty="0">
                <a:solidFill>
                  <a:srgbClr val="FF3300"/>
                </a:solidFill>
              </a:rPr>
              <a:t>invidioso</a:t>
            </a:r>
            <a:r>
              <a:rPr lang="it-IT" altLang="it-IT" dirty="0"/>
              <a:t> è colui che non accetta la propria inferiorità rispetto a un’altra persona. </a:t>
            </a:r>
          </a:p>
        </p:txBody>
      </p:sp>
      <p:pic>
        <p:nvPicPr>
          <p:cNvPr id="31749" name="Picture 5" descr="Invidia disegn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857" y1="20543" x2="19444" y2="26744"/>
                        <a14:foregroundMark x1="7540" y1="77132" x2="7540" y2="77132"/>
                        <a14:foregroundMark x1="54365" y1="15891" x2="74206" y2="14341"/>
                        <a14:foregroundMark x1="65079" y1="8527" x2="65079" y2="8527"/>
                        <a14:foregroundMark x1="81349" y1="14729" x2="86905" y2="17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132856"/>
            <a:ext cx="429101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32" y="557681"/>
            <a:ext cx="11472936" cy="5742638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it-IT" altLang="it-IT" sz="1400" b="1" dirty="0">
              <a:latin typeface="+mj-lt"/>
            </a:endParaRPr>
          </a:p>
          <a:p>
            <a:pPr algn="ctr" eaLnBrk="1" hangingPunct="1">
              <a:buFontTx/>
              <a:buNone/>
            </a:pPr>
            <a:r>
              <a:rPr lang="it-IT" altLang="it-IT" sz="3600" b="1" dirty="0"/>
              <a:t>Meglio essere amati che invidiati</a:t>
            </a:r>
          </a:p>
          <a:p>
            <a:pPr eaLnBrk="1" hangingPunct="1"/>
            <a:endParaRPr lang="it-IT" altLang="it-IT" sz="1600" dirty="0"/>
          </a:p>
          <a:p>
            <a:pPr indent="0" eaLnBrk="1" hangingPunct="1">
              <a:lnSpc>
                <a:spcPct val="150000"/>
              </a:lnSpc>
              <a:buNone/>
            </a:pPr>
            <a:r>
              <a:rPr lang="it-IT" altLang="it-IT" sz="2100" dirty="0"/>
              <a:t>Purtroppo a molte persone fa piacere essere invidiate e fanno di tutto per esserlo. Credono che essere invidiati significhi essere maggiormente amati e ricercati.</a:t>
            </a:r>
          </a:p>
          <a:p>
            <a:pPr indent="0" eaLnBrk="1" hangingPunct="1">
              <a:lnSpc>
                <a:spcPct val="150000"/>
              </a:lnSpc>
              <a:buNone/>
            </a:pPr>
            <a:r>
              <a:rPr lang="it-IT" altLang="it-IT" sz="2100" dirty="0"/>
              <a:t>In realtà l’invidia porta spesso al male, alla ritorsione, alla vendetta, alla calunnia, ai dispetti. L’invidia squilibrata può anche portare all’uccisione, non solo psicologica, delle persone.</a:t>
            </a:r>
          </a:p>
          <a:p>
            <a:pPr lvl="1" eaLnBrk="1" hangingPunct="1">
              <a:lnSpc>
                <a:spcPct val="150000"/>
              </a:lnSpc>
              <a:buNone/>
            </a:pPr>
            <a:endParaRPr lang="it-IT" altLang="it-IT" sz="800" dirty="0"/>
          </a:p>
          <a:p>
            <a:pPr lvl="1" eaLnBrk="1" hangingPunct="1">
              <a:lnSpc>
                <a:spcPct val="150000"/>
              </a:lnSpc>
              <a:buNone/>
            </a:pPr>
            <a:r>
              <a:rPr lang="it-IT" altLang="it-IT" sz="2100" dirty="0"/>
              <a:t>Esiste anche l’ «invidia costruttiva», quella di chi non disprezza, ma </a:t>
            </a:r>
            <a:r>
              <a:rPr lang="it-IT" altLang="it-IT" sz="2100" b="1" dirty="0"/>
              <a:t>AMMIRA</a:t>
            </a:r>
            <a:r>
              <a:rPr lang="it-IT" altLang="it-IT" sz="2100" dirty="0"/>
              <a:t> 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it-IT" altLang="it-IT" sz="2100" dirty="0"/>
              <a:t>e vi cerca in essa la </a:t>
            </a:r>
            <a:r>
              <a:rPr lang="it-IT" altLang="it-IT" sz="2100" b="1" dirty="0"/>
              <a:t>forza di migliorare </a:t>
            </a:r>
            <a:r>
              <a:rPr lang="it-IT" altLang="it-IT" sz="2100" dirty="0"/>
              <a:t>la propria situazione. 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it-IT" altLang="it-IT" sz="2100" dirty="0"/>
              <a:t>L’</a:t>
            </a:r>
            <a:r>
              <a:rPr lang="it-IT" sz="2100" dirty="0"/>
              <a:t>ammirazione motiva il miglioramento di sé, è una reazione benevola, contraria all’invidia.</a:t>
            </a:r>
            <a:endParaRPr lang="it-IT" altLang="it-IT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>
                <a:latin typeface="Comic Sans MS" panose="030F0702030302020204" pitchFamily="66" charset="0"/>
              </a:rPr>
              <a:t/>
            </a:r>
            <a:br>
              <a:rPr lang="it-IT" altLang="it-IT" sz="4000">
                <a:latin typeface="Comic Sans MS" panose="030F0702030302020204" pitchFamily="66" charset="0"/>
              </a:rPr>
            </a:br>
            <a:r>
              <a:rPr lang="it-IT" altLang="it-IT" sz="4000"/>
              <a:t/>
            </a:r>
            <a:br>
              <a:rPr lang="it-IT" altLang="it-IT" sz="4000"/>
            </a:br>
            <a:endParaRPr lang="it-IT" altLang="it-IT" sz="4000"/>
          </a:p>
        </p:txBody>
      </p:sp>
      <p:sp>
        <p:nvSpPr>
          <p:cNvPr id="92164" name="Rectangle 4" descr="Papiro"/>
          <p:cNvSpPr>
            <a:spLocks noChangeArrowheads="1"/>
          </p:cNvSpPr>
          <p:nvPr/>
        </p:nvSpPr>
        <p:spPr bwMode="auto">
          <a:xfrm>
            <a:off x="832520" y="188914"/>
            <a:ext cx="10526960" cy="2012859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it-IT" altLang="it-IT" sz="3200" dirty="0">
                <a:latin typeface="+mn-lt"/>
              </a:rPr>
              <a:t>Il </a:t>
            </a:r>
            <a:r>
              <a:rPr lang="it-IT" altLang="it-IT" sz="3200" b="1" dirty="0">
                <a:solidFill>
                  <a:srgbClr val="FF3300"/>
                </a:solidFill>
                <a:latin typeface="+mn-lt"/>
              </a:rPr>
              <a:t>vanitoso</a:t>
            </a:r>
            <a:r>
              <a:rPr lang="it-IT" altLang="it-IT" sz="3200" dirty="0">
                <a:latin typeface="+mn-lt"/>
              </a:rPr>
              <a:t> è l’opposto, 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</a:pPr>
            <a:r>
              <a:rPr lang="it-IT" altLang="it-IT" sz="2400" dirty="0">
                <a:latin typeface="+mn-lt"/>
              </a:rPr>
              <a:t>si sente superiore e ama mettersi in mostra, compiacendosi di vedere ammirate e considerate le proprie qualità vere o presunte.</a:t>
            </a:r>
          </a:p>
        </p:txBody>
      </p:sp>
      <p:pic>
        <p:nvPicPr>
          <p:cNvPr id="92165" name="Picture 5" descr="pav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81275"/>
            <a:ext cx="57150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it-IT" altLang="it-IT" b="1" i="1"/>
          </a:p>
          <a:p>
            <a:pPr algn="ctr" eaLnBrk="1" hangingPunct="1">
              <a:buFontTx/>
              <a:buNone/>
            </a:pPr>
            <a:endParaRPr lang="it-IT" altLang="it-IT" b="1" i="1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r>
              <a:rPr lang="it-IT" altLang="it-IT" b="1" i="1"/>
              <a:t>.</a:t>
            </a:r>
            <a:r>
              <a:rPr lang="it-IT" altLang="it-IT"/>
              <a:t> </a:t>
            </a:r>
            <a:r>
              <a:rPr lang="it-IT" altLang="it-IT" b="1" i="1"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it-IT" altLang="it-IT">
              <a:latin typeface="Comic Sans MS" panose="030F0702030302020204" pitchFamily="66" charset="0"/>
            </a:endParaRPr>
          </a:p>
        </p:txBody>
      </p:sp>
      <p:pic>
        <p:nvPicPr>
          <p:cNvPr id="29699" name="Picture 3" descr="invi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61" y="423000"/>
            <a:ext cx="3044269" cy="60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956300" y="5195888"/>
            <a:ext cx="460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chemeClr val="bg1"/>
                </a:solidFill>
              </a:rPr>
              <a:t>INVIDIA Giotto, Cappella degli Scrovegni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551384" y="454360"/>
            <a:ext cx="11089232" cy="5949280"/>
          </a:xfrm>
          <a:solidFill>
            <a:srgbClr val="FFFFCC"/>
          </a:solidFill>
        </p:spPr>
        <p:txBody>
          <a:bodyPr/>
          <a:lstStyle/>
          <a:p>
            <a:pPr eaLnBrk="1" hangingPunct="1"/>
            <a:endParaRPr lang="it-IT" altLang="it-IT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800" dirty="0"/>
              <a:t>Sia l’invidia che la vanità allontanano le persone e favoriscono, prima o poi, la perdita di ogni amicizia. 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800" dirty="0"/>
              <a:t>Paolo dichiara che per amare veramente dovremmo imparare a non sentirci né inferiori, né superiori agli altri.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it-IT" altLang="it-IT" sz="2800" dirty="0"/>
              <a:t>Come?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it-IT" altLang="it-IT" sz="2800" b="1" dirty="0"/>
              <a:t>Alla pari</a:t>
            </a:r>
            <a:r>
              <a:rPr lang="it-IT" altLang="it-IT" sz="2800" dirty="0"/>
              <a:t>: né migliori, né peggiori.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it-IT" altLang="it-IT" sz="2800" dirty="0"/>
              <a:t>a sentirci “compagni di viaggio” nelle difficoltà della vita.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+ Gemellini strada in campag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576263"/>
            <a:ext cx="402431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07368" y="105273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2400" dirty="0">
                <a:solidFill>
                  <a:schemeClr val="bg1"/>
                </a:solidFill>
              </a:rPr>
              <a:t>«Compagni di viaggio» nelle difficoltà della vita.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250" y1="34259" x2="21500" y2="44444"/>
                        <a14:foregroundMark x1="2250" y1="67593" x2="4000" y2="73765"/>
                        <a14:foregroundMark x1="81750" y1="8333" x2="87000" y2="16358"/>
                        <a14:foregroundMark x1="97250" y1="10494" x2="88500" y2="23765"/>
                        <a14:foregroundMark x1="93250" y1="36111" x2="94000" y2="38889"/>
                        <a14:foregroundMark x1="55250" y1="5556" x2="57750" y2="11420"/>
                        <a14:foregroundMark x1="8500" y1="26235" x2="5500" y2="33951"/>
                        <a14:foregroundMark x1="91250" y1="33025" x2="92750" y2="44136"/>
                        <a14:foregroundMark x1="68750" y1="71296" x2="66000" y2="82716"/>
                        <a14:foregroundMark x1="89000" y1="31481" x2="87500" y2="33642"/>
                        <a14:foregroundMark x1="91250" y1="29321" x2="92250" y2="33642"/>
                        <a14:foregroundMark x1="16250" y1="35185" x2="16250" y2="45988"/>
                        <a14:foregroundMark x1="19250" y1="47840" x2="19250" y2="47840"/>
                        <a14:backgroundMark x1="61000" y1="2160" x2="63500" y2="5556"/>
                        <a14:backgroundMark x1="62500" y1="12654" x2="62500" y2="12654"/>
                        <a14:backgroundMark x1="85000" y1="44444" x2="87750" y2="36728"/>
                        <a14:backgroundMark x1="84250" y1="44753" x2="84250" y2="44753"/>
                        <a14:backgroundMark x1="65250" y1="54012" x2="67750" y2="58333"/>
                        <a14:backgroundMark x1="60500" y1="9259" x2="60500" y2="9259"/>
                        <a14:backgroundMark x1="61500" y1="14506" x2="61500" y2="14506"/>
                        <a14:backgroundMark x1="65000" y1="51235" x2="65000" y2="51235"/>
                        <a14:backgroundMark x1="70750" y1="1543" x2="66500" y2="6173"/>
                        <a14:backgroundMark x1="72750" y1="2160" x2="72750" y2="2160"/>
                        <a14:backgroundMark x1="74750" y1="1852" x2="74750" y2="1852"/>
                        <a14:backgroundMark x1="89500" y1="35802" x2="89500" y2="35802"/>
                        <a14:backgroundMark x1="19250" y1="50617" x2="19250" y2="50617"/>
                        <a14:backgroundMark x1="75750" y1="1543" x2="75750" y2="1543"/>
                        <a14:backgroundMark x1="59250" y1="25000" x2="59250" y2="25000"/>
                        <a14:backgroundMark x1="60250" y1="26543" x2="63250" y2="25926"/>
                        <a14:backgroundMark x1="58000" y1="25309" x2="58000" y2="25309"/>
                        <a14:backgroundMark x1="78000" y1="1852" x2="78000" y2="1852"/>
                        <a14:backgroundMark x1="79500" y1="1852" x2="79500" y2="1852"/>
                        <a14:backgroundMark x1="80750" y1="1235" x2="80750" y2="1235"/>
                        <a14:backgroundMark x1="90750" y1="33333" x2="90750" y2="33333"/>
                        <a14:backgroundMark x1="89000" y1="34259" x2="89000" y2="34259"/>
                        <a14:backgroundMark x1="90000" y1="32407" x2="90000" y2="32407"/>
                        <a14:backgroundMark x1="90500" y1="31481" x2="90500" y2="31481"/>
                        <a14:backgroundMark x1="90500" y1="30247" x2="90500" y2="30247"/>
                        <a14:backgroundMark x1="17000" y1="42593" x2="17000" y2="4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666658" cy="3780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737822" y="332656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BIBBIA: Genesi 4,1 - 13</a:t>
            </a:r>
          </a:p>
        </p:txBody>
      </p:sp>
      <p:sp>
        <p:nvSpPr>
          <p:cNvPr id="5" name="Rettangolo 4"/>
          <p:cNvSpPr/>
          <p:nvPr/>
        </p:nvSpPr>
        <p:spPr>
          <a:xfrm>
            <a:off x="4079776" y="1162865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/>
              <a:t>Il pastore </a:t>
            </a:r>
            <a:r>
              <a:rPr lang="it-IT" sz="2400" b="1" dirty="0"/>
              <a:t>Abele</a:t>
            </a:r>
            <a:r>
              <a:rPr lang="it-IT" sz="2400" dirty="0"/>
              <a:t> offre a Dio un agnello, </a:t>
            </a:r>
          </a:p>
          <a:p>
            <a:pPr algn="ctr">
              <a:lnSpc>
                <a:spcPct val="150000"/>
              </a:lnSpc>
            </a:pPr>
            <a:r>
              <a:rPr lang="it-IT" sz="2400" dirty="0"/>
              <a:t>il fratello agricoltore </a:t>
            </a:r>
            <a:r>
              <a:rPr lang="it-IT" sz="2400" b="1" dirty="0"/>
              <a:t>Caino</a:t>
            </a:r>
            <a:r>
              <a:rPr lang="it-IT" sz="2400" dirty="0"/>
              <a:t> offre le verdure dei campi</a:t>
            </a:r>
          </a:p>
          <a:p>
            <a:pPr algn="ctr">
              <a:lnSpc>
                <a:spcPct val="150000"/>
              </a:lnSpc>
            </a:pPr>
            <a:r>
              <a:rPr lang="it-IT" sz="2400" dirty="0"/>
              <a:t>Dio gradì l’agnello e non le verdure! </a:t>
            </a:r>
          </a:p>
          <a:p>
            <a:pPr algn="ctr">
              <a:lnSpc>
                <a:spcPct val="150000"/>
              </a:lnSpc>
            </a:pPr>
            <a:r>
              <a:rPr lang="it-IT" sz="2400" dirty="0"/>
              <a:t>Caino dall’invidia uccise il fratello Abele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32" y="3471189"/>
            <a:ext cx="3069135" cy="3240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503712" y="2724461"/>
            <a:ext cx="1162946" cy="746727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67408" y="2276872"/>
            <a:ext cx="1152128" cy="616219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6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9" grpId="0" animBg="1"/>
      <p:bldP spid="9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DSC09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31" y="1268414"/>
            <a:ext cx="7297738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02 Porta Ghiberti F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58175"/>
            <a:ext cx="1681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082996" y="1123951"/>
            <a:ext cx="6026009" cy="4616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it-IT" altLang="it-IT" sz="2400" dirty="0">
                <a:latin typeface="+mn-lt"/>
              </a:rPr>
              <a:t>per invidia si può uccidere il proprio fratello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147454" y="260350"/>
            <a:ext cx="38970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it-IT" altLang="it-IT" sz="4400" b="1" dirty="0">
                <a:solidFill>
                  <a:srgbClr val="FF6600"/>
                </a:solidFill>
                <a:latin typeface="+mn-lt"/>
              </a:rPr>
              <a:t>Caino e Abele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SC0920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60350"/>
            <a:ext cx="706755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495551" y="765175"/>
            <a:ext cx="2087563" cy="1727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2782889" y="333375"/>
            <a:ext cx="3365024" cy="36933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Adamo ed Eva con i figli piccoli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495550" y="2133601"/>
            <a:ext cx="2808288" cy="18002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3071814" y="1484314"/>
            <a:ext cx="3198311" cy="36933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Abele al pascolo con le capre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2640014" y="3644900"/>
            <a:ext cx="4105275" cy="25923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3792539" y="2997200"/>
            <a:ext cx="1980029" cy="36933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Caino ara i campi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5808664" y="260350"/>
            <a:ext cx="2447925" cy="17287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4656139" y="2060575"/>
            <a:ext cx="4634667" cy="36933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Dio apprezza il sacrificio del capro di Abele </a:t>
            </a: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6167438" y="1844675"/>
            <a:ext cx="3384550" cy="23764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3359151" y="1268414"/>
            <a:ext cx="6173550" cy="36933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Caino uccide Abele per invidia e viene rimproverato da Dio</a:t>
            </a:r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6311901" y="3716338"/>
            <a:ext cx="3097213" cy="25209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6959600" y="3141663"/>
            <a:ext cx="2313454" cy="36933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Caino viene cacciato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1" dur="20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20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6" dur="20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1" dur="20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nimBg="1"/>
      <p:bldP spid="149507" grpId="1" animBg="1"/>
      <p:bldP spid="149508" grpId="0" animBg="1"/>
      <p:bldP spid="149508" grpId="1" animBg="1"/>
      <p:bldP spid="149509" grpId="0" animBg="1"/>
      <p:bldP spid="149509" grpId="1" animBg="1"/>
      <p:bldP spid="149510" grpId="0" animBg="1"/>
      <p:bldP spid="149510" grpId="1" animBg="1"/>
      <p:bldP spid="149511" grpId="0" animBg="1"/>
      <p:bldP spid="149511" grpId="1" animBg="1"/>
      <p:bldP spid="149512" grpId="0" animBg="1"/>
      <p:bldP spid="149512" grpId="1" animBg="1"/>
      <p:bldP spid="149513" grpId="0" animBg="1"/>
      <p:bldP spid="149513" grpId="1" animBg="1"/>
      <p:bldP spid="149514" grpId="0" animBg="1"/>
      <p:bldP spid="149514" grpId="1" animBg="1"/>
      <p:bldP spid="149515" grpId="0" animBg="1"/>
      <p:bldP spid="149515" grpId="1" animBg="1"/>
      <p:bldP spid="149516" grpId="0" animBg="1"/>
      <p:bldP spid="149516" grpId="1" animBg="1"/>
      <p:bldP spid="149517" grpId="0" animBg="1"/>
      <p:bldP spid="149517" grpId="1" animBg="1"/>
      <p:bldP spid="149518" grpId="0" animBg="1"/>
      <p:bldP spid="149518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358730" y="274340"/>
            <a:ext cx="11474540" cy="6309320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it-IT" altLang="it-IT" sz="1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200" b="1" dirty="0">
                <a:solidFill>
                  <a:srgbClr val="FF3300"/>
                </a:solidFill>
                <a:latin typeface="+mj-lt"/>
              </a:rPr>
              <a:t>Invidia</a:t>
            </a:r>
            <a:r>
              <a:rPr lang="it-IT" altLang="it-IT" sz="2200" dirty="0">
                <a:latin typeface="+mj-lt"/>
              </a:rPr>
              <a:t> = non si sopporta la superiorità degli altri (sottintende che non si accetta di essere inferiori)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200" b="1" dirty="0">
                <a:solidFill>
                  <a:srgbClr val="FF3300"/>
                </a:solidFill>
              </a:rPr>
              <a:t>Vanità</a:t>
            </a:r>
            <a:r>
              <a:rPr lang="it-IT" altLang="it-IT" sz="2200" b="1" dirty="0"/>
              <a:t> </a:t>
            </a:r>
            <a:r>
              <a:rPr lang="it-IT" altLang="it-IT" sz="2200" dirty="0"/>
              <a:t>= ci si “pavoneggia” perché si teme di non essere visti e </a:t>
            </a:r>
            <a:r>
              <a:rPr lang="it-IT" altLang="it-IT" sz="2200" dirty="0" smtClean="0"/>
              <a:t>considerati abbastanza </a:t>
            </a:r>
            <a:r>
              <a:rPr lang="it-IT" altLang="it-IT" sz="2200" dirty="0"/>
              <a:t>(anche qui si teme di essere inferiori, di non essere guardati e apprezzati dagli altri)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847057" y="2928934"/>
            <a:ext cx="84978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sz="3600" b="1" dirty="0">
                <a:latin typeface="+mn-lt"/>
              </a:rPr>
              <a:t>L’invidia e la vanità </a:t>
            </a:r>
            <a:r>
              <a:rPr lang="it-IT" altLang="it-IT" sz="3600" b="1" dirty="0" smtClean="0">
                <a:latin typeface="+mn-lt"/>
              </a:rPr>
              <a:t>nascondono entrambi </a:t>
            </a:r>
            <a:endParaRPr lang="it-IT" altLang="it-IT" sz="3600" b="1" dirty="0">
              <a:latin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it-IT" sz="3600" b="1" dirty="0">
                <a:latin typeface="+mn-lt"/>
              </a:rPr>
              <a:t>la paura di sentirsi inferiori agli altri.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238216" y="5786454"/>
            <a:ext cx="9925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latin typeface="+mn-lt"/>
              </a:rPr>
              <a:t>L’uomo ha un desiderio insaziabile di superiorità?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965542" y="1052736"/>
            <a:ext cx="10260916" cy="3839513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30000"/>
              </a:spcBef>
            </a:pPr>
            <a:endParaRPr lang="it-IT" altLang="it-IT" sz="800" dirty="0"/>
          </a:p>
          <a:p>
            <a:pPr lvl="1" algn="ctr" eaLnBrk="1" hangingPunct="1">
              <a:lnSpc>
                <a:spcPct val="145000"/>
              </a:lnSpc>
              <a:spcBef>
                <a:spcPct val="30000"/>
              </a:spcBef>
            </a:pPr>
            <a:r>
              <a:rPr lang="it-IT" altLang="it-IT" sz="3200" dirty="0"/>
              <a:t>Molti amano essere invidiati per ciò che possiedono, per il loro successo o per altro</a:t>
            </a:r>
          </a:p>
          <a:p>
            <a:pPr lvl="1" eaLnBrk="1" hangingPunct="1">
              <a:lnSpc>
                <a:spcPct val="145000"/>
              </a:lnSpc>
              <a:spcBef>
                <a:spcPct val="30000"/>
              </a:spcBef>
            </a:pPr>
            <a:r>
              <a:rPr lang="it-IT" altLang="it-IT" sz="3200" dirty="0"/>
              <a:t>Ma l’invidia è </a:t>
            </a:r>
            <a:r>
              <a:rPr lang="it-IT" altLang="it-IT" sz="3200" b="1" dirty="0"/>
              <a:t>AMORE? </a:t>
            </a:r>
            <a:r>
              <a:rPr lang="it-IT" altLang="it-IT" sz="3200" dirty="0"/>
              <a:t>E’ benevolenza?</a:t>
            </a:r>
          </a:p>
          <a:p>
            <a:pPr lvl="1" eaLnBrk="1" hangingPunct="1">
              <a:lnSpc>
                <a:spcPct val="145000"/>
              </a:lnSpc>
              <a:spcBef>
                <a:spcPct val="30000"/>
              </a:spcBef>
            </a:pPr>
            <a:r>
              <a:rPr lang="it-IT" altLang="it-IT" sz="3200" dirty="0"/>
              <a:t>Pensiamoci, è meglio essere </a:t>
            </a:r>
            <a:r>
              <a:rPr lang="it-IT" altLang="it-IT" sz="3200" b="1" dirty="0"/>
              <a:t>invidiati</a:t>
            </a:r>
            <a:r>
              <a:rPr lang="it-IT" altLang="it-IT" sz="3200" dirty="0"/>
              <a:t> o </a:t>
            </a:r>
            <a:r>
              <a:rPr lang="it-IT" altLang="it-IT" sz="3200" b="1" dirty="0"/>
              <a:t>amati</a:t>
            </a:r>
            <a:r>
              <a:rPr lang="it-IT" altLang="it-IT" sz="3200" dirty="0"/>
              <a:t>?</a:t>
            </a:r>
          </a:p>
          <a:p>
            <a:pPr lvl="1" eaLnBrk="1" hangingPunct="1">
              <a:lnSpc>
                <a:spcPct val="145000"/>
              </a:lnSpc>
              <a:spcBef>
                <a:spcPct val="30000"/>
              </a:spcBef>
            </a:pPr>
            <a:endParaRPr lang="it-IT" altLang="it-IT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7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3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001688" y="310344"/>
            <a:ext cx="10188624" cy="6237312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b="1" dirty="0"/>
              <a:t>Come distruggere un’amicizia </a:t>
            </a:r>
            <a:endParaRPr lang="it-IT" altLang="it-IT" dirty="0"/>
          </a:p>
          <a:p>
            <a:pPr eaLnBrk="1" hangingPunct="1">
              <a:lnSpc>
                <a:spcPct val="150000"/>
              </a:lnSpc>
            </a:pPr>
            <a:r>
              <a:rPr lang="it-IT" altLang="it-IT" sz="2400" dirty="0"/>
              <a:t>Vogliamo distruggere un’amicizia?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   Per distruggerla del tutto occorre imparare a mettere un amico sempre su un piedistallo: più alto è, meglio è!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   Prima o poi aumenteranno le distanze e ci sentiremo uno zero nei suoi confronti. 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400" dirty="0"/>
              <a:t>Immaginate una persona che per conquistarvi continui ad esaltarvi, lodarvi e complimentarvi.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   Le prime volte vi può far piacere, ma se il comportamento non cambia diventa noioso, dà disagi, ed infine stanca.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289466" y="634380"/>
            <a:ext cx="9613068" cy="5589240"/>
          </a:xfrm>
          <a:solidFill>
            <a:srgbClr val="FFFFCC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it-IT" altLang="it-IT" sz="2300" b="1" dirty="0"/>
              <a:t>Se vogliamo distruggere un’amicizia impariamo a non accettare la nostra reale inferiorità. 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/>
              <a:t>Ogni volta che un amico ha un giusto merito, evitiamogli complimenti e congratulazioni: distruggeremo ogni possibilità per lui di avere delle piccole soddisfazioni. 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/>
              <a:t>Si è comportato bene? E’ perché aveva secondi fini egoistici…!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Si è arricchito? E’ perché ha avuto un colpo di fortuna, oppure è stato disonesto, o qualcuno l’ha aiutato...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Ha comperato una bella auto o una bella moto? Gli si chiede perché non ne abbia comperata un’altra più bella e più potente, o si afferma che non è adatta a lui.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722530" y="490364"/>
            <a:ext cx="10746940" cy="5877272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/>
              <a:t>   Lo stesso discorso si può fare per la vanità e la superbia.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/>
              <a:t>   Pare che nessuna persona superba risulti simpatica e amabile.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800" dirty="0"/>
              <a:t>   </a:t>
            </a:r>
            <a:endParaRPr lang="it-IT" altLang="it-IT" sz="800" dirty="0" smtClean="0"/>
          </a:p>
          <a:p>
            <a:pPr indent="0"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800" dirty="0" smtClean="0"/>
              <a:t>Paolo </a:t>
            </a:r>
            <a:r>
              <a:rPr lang="it-IT" altLang="it-IT" sz="2800" dirty="0"/>
              <a:t>insegna che il vero amore è quello in cui si impara </a:t>
            </a:r>
            <a:r>
              <a:rPr lang="it-IT" altLang="it-IT" sz="2800" dirty="0" smtClean="0"/>
              <a:t>a</a:t>
            </a:r>
          </a:p>
          <a:p>
            <a:pPr indent="0"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it-IT" altLang="it-IT" sz="800" dirty="0" smtClean="0"/>
          </a:p>
          <a:p>
            <a:pPr indent="0"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800" b="1" dirty="0" smtClean="0"/>
              <a:t>CONDIVIDERE</a:t>
            </a:r>
            <a:r>
              <a:rPr lang="it-IT" altLang="it-IT" sz="2800" dirty="0" smtClean="0"/>
              <a:t> </a:t>
            </a:r>
          </a:p>
          <a:p>
            <a:pPr indent="0"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it-IT" altLang="it-IT" sz="800" dirty="0"/>
          </a:p>
          <a:p>
            <a:pPr indent="0"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800" dirty="0"/>
              <a:t>GIOIE e SOFFERENZE! </a:t>
            </a:r>
          </a:p>
          <a:p>
            <a:pPr indent="0"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it-IT" altLang="it-IT" sz="800" dirty="0" smtClean="0"/>
          </a:p>
          <a:p>
            <a:pPr indent="0"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altLang="it-IT" sz="2800" dirty="0" smtClean="0"/>
              <a:t>Non </a:t>
            </a:r>
            <a:r>
              <a:rPr lang="it-IT" altLang="it-IT" sz="2800" dirty="0"/>
              <a:t>solo le gioie, ma anche le sofferenze, purtroppo.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amicizia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4" b="96731" l="1847" r="89974">
                        <a14:foregroundMark x1="13456" y1="7115" x2="82850" y2="10577"/>
                        <a14:foregroundMark x1="86280" y1="3846" x2="81003" y2="96731"/>
                        <a14:foregroundMark x1="13456" y1="42308" x2="23483" y2="95577"/>
                        <a14:foregroundMark x1="10290" y1="80962" x2="12137" y2="96538"/>
                        <a14:foregroundMark x1="8707" y1="85000" x2="1847" y2="93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72" y="117000"/>
            <a:ext cx="4827856" cy="66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7000">
              <a:srgbClr val="0000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jesolozp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" b="624"/>
          <a:stretch/>
        </p:blipFill>
        <p:spPr bwMode="auto">
          <a:xfrm>
            <a:off x="2499190" y="819649"/>
            <a:ext cx="7193620" cy="521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1847850" y="3357564"/>
            <a:ext cx="647700" cy="2873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8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0.38269 -0.319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4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775520" y="620688"/>
            <a:ext cx="8892480" cy="4752528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b="1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+mj-lt"/>
              </a:rPr>
              <a:t>Di tutti ha fiducia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5015880" y="1916832"/>
            <a:ext cx="48244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5000"/>
              </a:lnSpc>
            </a:pPr>
            <a:r>
              <a:rPr lang="it-IT" altLang="it-IT" sz="2400" b="1" i="1" dirty="0">
                <a:latin typeface="+mj-lt"/>
              </a:rPr>
              <a:t>Chi ama</a:t>
            </a:r>
          </a:p>
          <a:p>
            <a:pPr eaLnBrk="1" hangingPunct="1">
              <a:lnSpc>
                <a:spcPct val="145000"/>
              </a:lnSpc>
            </a:pPr>
            <a:r>
              <a:rPr lang="it-IT" altLang="it-IT" sz="2400" b="1" i="1" dirty="0">
                <a:latin typeface="+mj-lt"/>
              </a:rPr>
              <a:t>tutto scusa </a:t>
            </a:r>
            <a:endParaRPr lang="it-IT" altLang="it-IT" sz="2400" b="1" i="1" u="sng" dirty="0">
              <a:latin typeface="+mj-lt"/>
            </a:endParaRPr>
          </a:p>
          <a:p>
            <a:pPr eaLnBrk="1" hangingPunct="1">
              <a:lnSpc>
                <a:spcPct val="145000"/>
              </a:lnSpc>
            </a:pPr>
            <a:r>
              <a:rPr lang="it-IT" altLang="it-IT" sz="2400" b="1" i="1" u="sng" dirty="0">
                <a:latin typeface="+mj-lt"/>
              </a:rPr>
              <a:t>di tutti ha fiducia </a:t>
            </a:r>
          </a:p>
          <a:p>
            <a:pPr eaLnBrk="1" hangingPunct="1">
              <a:lnSpc>
                <a:spcPct val="145000"/>
              </a:lnSpc>
            </a:pPr>
            <a:r>
              <a:rPr lang="it-IT" altLang="it-IT" sz="2400" b="1" i="1" u="sng" dirty="0">
                <a:latin typeface="+mj-lt"/>
              </a:rPr>
              <a:t>tutto sopporta </a:t>
            </a:r>
            <a:endParaRPr lang="it-IT" altLang="it-IT" sz="2400" b="1" i="1" dirty="0">
              <a:latin typeface="+mj-lt"/>
            </a:endParaRPr>
          </a:p>
          <a:p>
            <a:pPr eaLnBrk="1" hangingPunct="1">
              <a:lnSpc>
                <a:spcPct val="145000"/>
              </a:lnSpc>
            </a:pPr>
            <a:r>
              <a:rPr lang="it-IT" altLang="it-IT" sz="2400" b="1" i="1" dirty="0">
                <a:latin typeface="+mj-lt"/>
              </a:rPr>
              <a:t>mai perde la </a:t>
            </a:r>
            <a:r>
              <a:rPr lang="it-IT" altLang="it-IT" sz="2400" b="1" i="1" u="sng" dirty="0">
                <a:latin typeface="+mj-lt"/>
              </a:rPr>
              <a:t>speranza</a:t>
            </a:r>
            <a:r>
              <a:rPr lang="it-IT" altLang="it-IT" sz="2400" b="1" i="1" dirty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358752"/>
            <a:ext cx="9144000" cy="6237312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None/>
            </a:pPr>
            <a:endParaRPr lang="it-IT" altLang="it-IT" sz="9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it-IT" altLang="it-IT" sz="2400" b="1" dirty="0"/>
              <a:t>A volte avere fiducia è cosa buona!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b="1" dirty="0"/>
              <a:t>   Ma non averla può essere meglio! </a:t>
            </a:r>
          </a:p>
        </p:txBody>
      </p:sp>
      <p:pic>
        <p:nvPicPr>
          <p:cNvPr id="64515" name="Picture 3" descr="giustizia_fiduc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205039"/>
            <a:ext cx="33337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it-IT" altLang="it-IT" sz="2400" dirty="0"/>
              <a:t>In un rapporto di fiducia ci sentiamo liberi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it-IT" altLang="it-IT" sz="2400" dirty="0"/>
              <a:t>di confidare cose riservate, segrete.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   Non si teme l’altro, ci si sente sicuri e liberi di essere se stessi.</a:t>
            </a:r>
          </a:p>
          <a:p>
            <a:pPr eaLnBrk="1" hangingPunct="1"/>
            <a:endParaRPr lang="it-IT" altLang="it-IT" dirty="0"/>
          </a:p>
        </p:txBody>
      </p:sp>
      <p:pic>
        <p:nvPicPr>
          <p:cNvPr id="96260" name="Picture 4" descr="fidu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82" y="2205038"/>
            <a:ext cx="431323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767408" y="526368"/>
            <a:ext cx="10657184" cy="5805264"/>
          </a:xfrm>
          <a:solidFill>
            <a:srgbClr val="FFFFCC"/>
          </a:solidFill>
        </p:spPr>
        <p:txBody>
          <a:bodyPr/>
          <a:lstStyle/>
          <a:p>
            <a:pPr eaLnBrk="1" hangingPunct="1"/>
            <a:endParaRPr lang="it-IT" altLang="it-IT" sz="800" dirty="0">
              <a:latin typeface="Comic Sans MS" panose="030F0702030302020204" pitchFamily="66" charset="0"/>
            </a:endParaRPr>
          </a:p>
          <a:p>
            <a:pPr marL="400050" lvl="1" indent="0" eaLnBrk="1" hangingPunct="1">
              <a:buNone/>
            </a:pPr>
            <a:r>
              <a:rPr lang="it-IT" altLang="it-IT" dirty="0">
                <a:latin typeface="+mj-lt"/>
              </a:rPr>
              <a:t>La fiducia nasce dall'amore </a:t>
            </a:r>
          </a:p>
          <a:p>
            <a:pPr lvl="1" eaLnBrk="1" hangingPunct="1">
              <a:buFontTx/>
              <a:buNone/>
            </a:pPr>
            <a:r>
              <a:rPr lang="it-IT" altLang="it-IT" dirty="0">
                <a:latin typeface="+mj-lt"/>
              </a:rPr>
              <a:t>   e dalla sicurezza che l'altro ci ami. </a:t>
            </a:r>
          </a:p>
          <a:p>
            <a:pPr lvl="1" algn="ctr" eaLnBrk="1" hangingPunct="1">
              <a:buFontTx/>
              <a:buNone/>
            </a:pPr>
            <a:r>
              <a:rPr lang="it-IT" altLang="it-IT" dirty="0">
                <a:latin typeface="+mj-lt"/>
              </a:rPr>
              <a:t>E’ sempre possibile? </a:t>
            </a:r>
          </a:p>
          <a:p>
            <a:pPr lvl="1" algn="ctr" eaLnBrk="1" hangingPunct="1">
              <a:buFontTx/>
              <a:buNone/>
            </a:pPr>
            <a:endParaRPr lang="it-IT" altLang="it-IT" sz="2000" dirty="0">
              <a:latin typeface="+mj-lt"/>
            </a:endParaRPr>
          </a:p>
          <a:p>
            <a:pPr marL="400050" lvl="1" indent="0" eaLnBrk="1" hangingPunct="1">
              <a:buNone/>
            </a:pPr>
            <a:r>
              <a:rPr lang="it-IT" altLang="it-IT" dirty="0">
                <a:latin typeface="+mj-lt"/>
              </a:rPr>
              <a:t>Spesso la pace interiore nasce dall'aver fiducia in se stessi e nell'altro. </a:t>
            </a:r>
          </a:p>
          <a:p>
            <a:pPr lvl="1" eaLnBrk="1" hangingPunct="1"/>
            <a:endParaRPr lang="it-IT" altLang="it-IT" sz="1000" dirty="0">
              <a:latin typeface="+mj-lt"/>
            </a:endParaRPr>
          </a:p>
          <a:p>
            <a:pPr marL="400050" lvl="1" indent="0" eaLnBrk="1" hangingPunct="1">
              <a:buNone/>
            </a:pPr>
            <a:r>
              <a:rPr lang="it-IT" altLang="it-IT" sz="2600" dirty="0">
                <a:latin typeface="+mj-lt"/>
              </a:rPr>
              <a:t>La mancanza di fiducia verso gli altri </a:t>
            </a:r>
          </a:p>
          <a:p>
            <a:pPr lvl="1" eaLnBrk="1" hangingPunct="1">
              <a:buFontTx/>
              <a:buNone/>
            </a:pPr>
            <a:r>
              <a:rPr lang="it-IT" altLang="it-IT" sz="2600" dirty="0">
                <a:latin typeface="+mj-lt"/>
              </a:rPr>
              <a:t>   è spesso un sintomo di </a:t>
            </a:r>
            <a:r>
              <a:rPr lang="it-IT" altLang="it-IT" sz="2600" b="1" dirty="0">
                <a:latin typeface="+mj-lt"/>
              </a:rPr>
              <a:t>insicurezza</a:t>
            </a:r>
            <a:r>
              <a:rPr lang="it-IT" altLang="it-IT" sz="2600" dirty="0">
                <a:latin typeface="+mj-lt"/>
              </a:rPr>
              <a:t> personale, </a:t>
            </a:r>
          </a:p>
          <a:p>
            <a:pPr lvl="1" eaLnBrk="1" hangingPunct="1">
              <a:buFontTx/>
              <a:buNone/>
            </a:pPr>
            <a:r>
              <a:rPr lang="it-IT" altLang="it-IT" sz="2600" dirty="0">
                <a:latin typeface="+mj-lt"/>
              </a:rPr>
              <a:t>   di un grande bisogno di ricevere molto </a:t>
            </a:r>
          </a:p>
          <a:p>
            <a:pPr lvl="1" eaLnBrk="1" hangingPunct="1">
              <a:buFontTx/>
              <a:buNone/>
            </a:pPr>
            <a:r>
              <a:rPr lang="it-IT" altLang="it-IT" sz="2600" dirty="0">
                <a:latin typeface="+mj-lt"/>
              </a:rPr>
              <a:t>   e dare poco.</a:t>
            </a:r>
            <a:endParaRPr lang="it-IT" alt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84684"/>
            <a:ext cx="9144000" cy="5688632"/>
          </a:xfrm>
          <a:solidFill>
            <a:schemeClr val="tx1"/>
          </a:solidFill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it-IT" dirty="0">
                <a:solidFill>
                  <a:schemeClr val="bg1"/>
                </a:solidFill>
              </a:rPr>
              <a:t>La fiducia nasce dall’amore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it-IT" dirty="0">
                <a:solidFill>
                  <a:schemeClr val="bg1"/>
                </a:solidFill>
              </a:rPr>
              <a:t>e dalla sicurezza che anche l’altro ci ami.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dirty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dirty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dirty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dirty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dirty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dirty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dirty="0">
                <a:solidFill>
                  <a:schemeClr val="bg1"/>
                </a:solidFill>
                <a:latin typeface="+mj-lt"/>
              </a:rPr>
              <a:t>Fiducia in se stessi e nell’altro</a:t>
            </a:r>
          </a:p>
        </p:txBody>
      </p:sp>
      <p:pic>
        <p:nvPicPr>
          <p:cNvPr id="97284" name="Picture 4" descr="fiducia arcobaleno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37" y="2276872"/>
            <a:ext cx="3283726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tangolo 1"/>
          <p:cNvSpPr>
            <a:spLocks noChangeArrowheads="1"/>
          </p:cNvSpPr>
          <p:nvPr/>
        </p:nvSpPr>
        <p:spPr bwMode="auto">
          <a:xfrm>
            <a:off x="1109446" y="1259175"/>
            <a:ext cx="9973108" cy="43396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 eaLnBrk="1" hangingPunct="1">
              <a:lnSpc>
                <a:spcPct val="150000"/>
              </a:lnSpc>
            </a:pPr>
            <a:r>
              <a:rPr lang="it-IT" altLang="it-IT" sz="4400" dirty="0"/>
              <a:t>L’ostentazione, l’esibizionismo</a:t>
            </a:r>
          </a:p>
          <a:p>
            <a:pPr marL="0" lvl="1" indent="0" algn="ctr" eaLnBrk="1" hangingPunct="1">
              <a:lnSpc>
                <a:spcPct val="150000"/>
              </a:lnSpc>
            </a:pPr>
            <a:r>
              <a:rPr lang="it-IT" altLang="it-IT" sz="4400" dirty="0"/>
              <a:t>la vanità eccessiva </a:t>
            </a:r>
          </a:p>
          <a:p>
            <a:pPr marL="0" lvl="1" indent="0" algn="ctr" eaLnBrk="1" hangingPunct="1">
              <a:lnSpc>
                <a:spcPct val="150000"/>
              </a:lnSpc>
            </a:pPr>
            <a:r>
              <a:rPr lang="it-IT" altLang="it-IT" sz="4400" dirty="0"/>
              <a:t>porta all’invidia </a:t>
            </a:r>
          </a:p>
          <a:p>
            <a:pPr marL="0" lvl="1" indent="0" algn="ctr" eaLnBrk="1" hangingPunct="1">
              <a:lnSpc>
                <a:spcPct val="150000"/>
              </a:lnSpc>
            </a:pPr>
            <a:r>
              <a:rPr lang="it-IT" altLang="it-IT" sz="4400" dirty="0"/>
              <a:t>e, nei casi peggiori, all’odio!</a:t>
            </a:r>
          </a:p>
          <a:p>
            <a:pPr marL="0" lvl="1" indent="0" eaLnBrk="1" hangingPunct="1">
              <a:lnSpc>
                <a:spcPct val="150000"/>
              </a:lnSpc>
            </a:pPr>
            <a:endParaRPr lang="it-IT" altLang="it-IT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fiducia6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81064"/>
            <a:ext cx="76200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298873" y="260648"/>
            <a:ext cx="3594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400" dirty="0">
                <a:latin typeface="+mj-lt"/>
              </a:rPr>
              <a:t>Alle sorgenti della fiducia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stretta_mano_fiducia_amicizia_patto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946276"/>
            <a:ext cx="54006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656597" y="620688"/>
            <a:ext cx="6878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3600" b="1" dirty="0">
                <a:latin typeface="+mn-lt"/>
              </a:rPr>
              <a:t>Fiducia in una stretta di mano!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 descr="200608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205039"/>
            <a:ext cx="432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7" descr="Papiro"/>
          <p:cNvSpPr>
            <a:spLocks noChangeArrowheads="1"/>
          </p:cNvSpPr>
          <p:nvPr/>
        </p:nvSpPr>
        <p:spPr bwMode="auto">
          <a:xfrm>
            <a:off x="3053916" y="260648"/>
            <a:ext cx="6084168" cy="16681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it-IT" altLang="it-IT" sz="3200" b="1" dirty="0">
                <a:latin typeface="+mn-lt"/>
              </a:rPr>
              <a:t>Eppure, anche Pietro 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it-IT" altLang="it-IT" sz="3200" b="1" dirty="0">
                <a:latin typeface="+mn-lt"/>
              </a:rPr>
              <a:t>rinnegò Gesù….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AB7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2052" y="1196752"/>
            <a:ext cx="4027897" cy="514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2" name="Rettangolo 1"/>
          <p:cNvSpPr/>
          <p:nvPr/>
        </p:nvSpPr>
        <p:spPr>
          <a:xfrm>
            <a:off x="3308218" y="476672"/>
            <a:ext cx="5575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it-IT" sz="2800" b="1" dirty="0">
                <a:latin typeface="+mn-lt"/>
              </a:rPr>
              <a:t>Briciolo di fiducia e di speranza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it-IT" altLang="it-IT" sz="1000" dirty="0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r>
              <a:rPr lang="it-IT" altLang="it-IT" dirty="0">
                <a:solidFill>
                  <a:schemeClr val="bg1"/>
                </a:solidFill>
              </a:rPr>
              <a:t>La luce della speranza</a:t>
            </a:r>
          </a:p>
        </p:txBody>
      </p:sp>
      <p:pic>
        <p:nvPicPr>
          <p:cNvPr id="103428" name="Picture 4" descr="La luce della Spera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31" y="1125538"/>
            <a:ext cx="7272338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/>
          </a:p>
        </p:txBody>
      </p:sp>
      <p:pic>
        <p:nvPicPr>
          <p:cNvPr id="104452" name="Picture 4" descr="+ DSC008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8964613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659396" y="346348"/>
            <a:ext cx="10873208" cy="6165304"/>
          </a:xfrm>
          <a:solidFill>
            <a:srgbClr val="FFFFCC"/>
          </a:solidFill>
        </p:spPr>
        <p:txBody>
          <a:bodyPr/>
          <a:lstStyle/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4000" b="1" dirty="0"/>
              <a:t>L’amore oltre la fede</a:t>
            </a:r>
            <a:endParaRPr lang="it-IT" altLang="it-IT" sz="4000" dirty="0"/>
          </a:p>
          <a:p>
            <a:pPr lvl="1" eaLnBrk="1" hangingPunct="1">
              <a:lnSpc>
                <a:spcPct val="150000"/>
              </a:lnSpc>
            </a:pPr>
            <a:r>
              <a:rPr lang="it-IT" altLang="it-IT" dirty="0"/>
              <a:t> Secondo Paolo l’amore è superiore a tutto. 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dirty="0"/>
              <a:t> Se evitiamo di amare non servono a niente la fede, la speranza e le preghiere! 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dirty="0"/>
              <a:t> La speranza e la fede servono solo se sono accompagnate da sentimenti di vero amore. Lutero, il fondatore dei cristiani protestanti, affermò che a salvare l’umanità è sufficiente la sola fede nelle sole Sacre scritture.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165304"/>
          </a:xfrm>
          <a:solidFill>
            <a:srgbClr val="FFFFCC"/>
          </a:solidFill>
        </p:spPr>
        <p:txBody>
          <a:bodyPr/>
          <a:lstStyle/>
          <a:p>
            <a:pPr marL="0" indent="0" eaLnBrk="1" hangingPunct="1">
              <a:buNone/>
            </a:pPr>
            <a:endParaRPr lang="it-IT" altLang="it-IT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800" dirty="0"/>
              <a:t>In questa lettera di Paolo, inserita nella Bibbia, l’apostolo precisa che se non vi è l’amore, la sola fede non serve! </a:t>
            </a:r>
          </a:p>
          <a:p>
            <a:pPr eaLnBrk="1" hangingPunct="1">
              <a:lnSpc>
                <a:spcPct val="150000"/>
              </a:lnSpc>
            </a:pPr>
            <a:endParaRPr lang="it-IT" altLang="it-IT" sz="1200" dirty="0"/>
          </a:p>
          <a:p>
            <a:pPr eaLnBrk="1" hangingPunct="1">
              <a:lnSpc>
                <a:spcPct val="150000"/>
              </a:lnSpc>
            </a:pPr>
            <a:r>
              <a:rPr lang="it-IT" altLang="it-IT" sz="2800" dirty="0"/>
              <a:t>In certe situazioni sembra proprio che anche fra i cristiani cattolici vi sia la convinzione protestante che sia sufficiente solo la fede, trascurando l’amore, l’accoglienza, la carità, la comprensione umana.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0" y="289583"/>
            <a:ext cx="6096000" cy="6278835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«Se parlo le lingue degli uomini 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e anche quelle degli angeli,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ma non ho amore, 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    sono un metallo che rimbomba, 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    uno strumento che suona a vuoto. 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Se ho il dono d'essere profeta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e di conoscere tutti i misteri, 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    se possiedo tutta la scienza 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    e anche una fede da smuovere i monti, 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ma non ho amore,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     io non sono niente.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Se do ai poveri tutti i miei averi, 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se offro il mio corpo alle fiamme, 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     ma non ho amore,</a:t>
            </a:r>
          </a:p>
          <a:p>
            <a:pPr lvl="1">
              <a:lnSpc>
                <a:spcPct val="150000"/>
              </a:lnSpc>
            </a:pPr>
            <a:r>
              <a:rPr lang="it-IT" altLang="it-IT" b="1" dirty="0">
                <a:latin typeface="+mn-lt"/>
              </a:rPr>
              <a:t>non mi serve a nulla…»   </a:t>
            </a:r>
            <a:r>
              <a:rPr lang="it-IT" altLang="it-IT" dirty="0">
                <a:latin typeface="+mn-lt"/>
              </a:rPr>
              <a:t>(1Cor. cap. 13,1 - 3)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093296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800" dirty="0"/>
          </a:p>
          <a:p>
            <a:pPr eaLnBrk="1" hangingPunct="1">
              <a:buFontTx/>
              <a:buNone/>
            </a:pPr>
            <a:r>
              <a:rPr lang="it-IT" altLang="it-IT" sz="2800" b="1" dirty="0"/>
              <a:t>Paolo termina il capitolo di quella lettera così</a:t>
            </a:r>
            <a:r>
              <a:rPr lang="it-IT" altLang="it-IT" sz="2800" b="1" i="1" dirty="0"/>
              <a:t>: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566988" y="765175"/>
            <a:ext cx="6119812" cy="5017464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«L'amore non tramonta mai: </a:t>
            </a:r>
          </a:p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cesserà il dono delle lingue, </a:t>
            </a:r>
          </a:p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la profezia passerà, </a:t>
            </a:r>
          </a:p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finirà il dono della scienza. </a:t>
            </a:r>
          </a:p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        La scienza è imperfetta, </a:t>
            </a:r>
          </a:p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        la profezia è limitata, </a:t>
            </a:r>
          </a:p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        ma verrà ciò che è perfetto </a:t>
            </a:r>
          </a:p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        ed esse svaniranno. </a:t>
            </a:r>
          </a:p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Quando ero bambino </a:t>
            </a:r>
          </a:p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parlavo da bambino, </a:t>
            </a:r>
          </a:p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come un bambino </a:t>
            </a:r>
          </a:p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pensavo e ragionavo. </a:t>
            </a:r>
          </a:p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        Da quando sono un uomo</a:t>
            </a:r>
          </a:p>
          <a:p>
            <a:pPr eaLnBrk="1" hangingPunct="1">
              <a:lnSpc>
                <a:spcPct val="115000"/>
              </a:lnSpc>
            </a:pPr>
            <a:r>
              <a:rPr lang="it-IT" altLang="it-IT" sz="2000" dirty="0">
                <a:latin typeface="+mn-lt"/>
              </a:rPr>
              <a:t>        ho smesso di agire così…»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tangolo 1"/>
          <p:cNvSpPr>
            <a:spLocks noChangeArrowheads="1"/>
          </p:cNvSpPr>
          <p:nvPr/>
        </p:nvSpPr>
        <p:spPr bwMode="auto">
          <a:xfrm>
            <a:off x="2309814" y="1500188"/>
            <a:ext cx="8250682" cy="223445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45000"/>
              </a:lnSpc>
              <a:spcBef>
                <a:spcPct val="30000"/>
              </a:spcBef>
            </a:pPr>
            <a:r>
              <a:rPr lang="it-IT" altLang="it-IT" sz="3200" dirty="0"/>
              <a:t>La BIBBIA con il mito di </a:t>
            </a:r>
            <a:r>
              <a:rPr lang="it-IT" altLang="it-IT" sz="3200" b="1" dirty="0"/>
              <a:t>Caino</a:t>
            </a:r>
            <a:r>
              <a:rPr lang="it-IT" altLang="it-IT" sz="3200" dirty="0"/>
              <a:t> e </a:t>
            </a:r>
            <a:r>
              <a:rPr lang="it-IT" altLang="it-IT" sz="3200" b="1" dirty="0"/>
              <a:t>Abele</a:t>
            </a:r>
            <a:r>
              <a:rPr lang="it-IT" altLang="it-IT" sz="3200" dirty="0"/>
              <a:t> insegna che per l’invidia l’umanità è capace di uccidere il proprio fratello…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559596" y="827519"/>
            <a:ext cx="9072809" cy="5202963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it-IT" altLang="it-IT" sz="2000" dirty="0">
                <a:latin typeface="+mn-lt"/>
              </a:rPr>
              <a:t>Ora la nostra visione è confusa,</a:t>
            </a:r>
          </a:p>
          <a:p>
            <a:pPr lvl="2" eaLnBrk="1" hangingPunct="1">
              <a:lnSpc>
                <a:spcPct val="150000"/>
              </a:lnSpc>
            </a:pPr>
            <a:r>
              <a:rPr lang="it-IT" altLang="it-IT" sz="2000" dirty="0">
                <a:latin typeface="+mn-lt"/>
              </a:rPr>
              <a:t>come in un antico specchio; </a:t>
            </a:r>
          </a:p>
          <a:p>
            <a:pPr lvl="2" eaLnBrk="1" hangingPunct="1">
              <a:lnSpc>
                <a:spcPct val="150000"/>
              </a:lnSpc>
            </a:pPr>
            <a:r>
              <a:rPr lang="it-IT" altLang="it-IT" sz="2000" dirty="0">
                <a:latin typeface="+mn-lt"/>
              </a:rPr>
              <a:t>          ma un giorno saremo a faccia a faccia </a:t>
            </a:r>
          </a:p>
          <a:p>
            <a:pPr lvl="2" eaLnBrk="1" hangingPunct="1">
              <a:lnSpc>
                <a:spcPct val="150000"/>
              </a:lnSpc>
            </a:pPr>
            <a:r>
              <a:rPr lang="it-IT" altLang="it-IT" sz="2000" dirty="0">
                <a:latin typeface="+mn-lt"/>
              </a:rPr>
              <a:t>          dinanzi a Dio.</a:t>
            </a:r>
          </a:p>
          <a:p>
            <a:pPr lvl="2" eaLnBrk="1" hangingPunct="1">
              <a:lnSpc>
                <a:spcPct val="150000"/>
              </a:lnSpc>
            </a:pPr>
            <a:r>
              <a:rPr lang="it-IT" altLang="it-IT" sz="2000" dirty="0">
                <a:latin typeface="+mn-lt"/>
              </a:rPr>
              <a:t>Ora lo conosco solo in parte,</a:t>
            </a:r>
          </a:p>
          <a:p>
            <a:pPr lvl="2" eaLnBrk="1" hangingPunct="1">
              <a:lnSpc>
                <a:spcPct val="150000"/>
              </a:lnSpc>
            </a:pPr>
            <a:r>
              <a:rPr lang="it-IT" altLang="it-IT" sz="2000" dirty="0">
                <a:latin typeface="+mn-lt"/>
              </a:rPr>
              <a:t>          ma un giorno lo conoscerò </a:t>
            </a:r>
          </a:p>
          <a:p>
            <a:pPr lvl="2" eaLnBrk="1" hangingPunct="1">
              <a:lnSpc>
                <a:spcPct val="150000"/>
              </a:lnSpc>
            </a:pPr>
            <a:r>
              <a:rPr lang="it-IT" altLang="it-IT" sz="2000" dirty="0">
                <a:latin typeface="+mn-lt"/>
              </a:rPr>
              <a:t>          come lui mi conosce.</a:t>
            </a:r>
          </a:p>
          <a:p>
            <a:pPr lvl="2" eaLnBrk="1" hangingPunct="1">
              <a:lnSpc>
                <a:spcPct val="150000"/>
              </a:lnSpc>
            </a:pPr>
            <a:r>
              <a:rPr lang="it-IT" altLang="it-IT" sz="2000" dirty="0">
                <a:latin typeface="+mn-lt"/>
              </a:rPr>
              <a:t>Ecco dunque le tre cose che contano:</a:t>
            </a:r>
          </a:p>
          <a:p>
            <a:pPr lvl="2" eaLnBrk="1" hangingPunct="1">
              <a:lnSpc>
                <a:spcPct val="150000"/>
              </a:lnSpc>
            </a:pPr>
            <a:r>
              <a:rPr lang="it-IT" altLang="it-IT" sz="2000" dirty="0">
                <a:latin typeface="+mn-lt"/>
              </a:rPr>
              <a:t>         fede, speranza, amore.</a:t>
            </a:r>
          </a:p>
          <a:p>
            <a:pPr lvl="2" eaLnBrk="1" hangingPunct="1">
              <a:lnSpc>
                <a:spcPct val="150000"/>
              </a:lnSpc>
            </a:pPr>
            <a:r>
              <a:rPr lang="it-IT" altLang="it-IT" sz="2000" dirty="0">
                <a:latin typeface="+mn-lt"/>
              </a:rPr>
              <a:t>      Ma più grande di tutte è </a:t>
            </a:r>
            <a:r>
              <a:rPr lang="it-IT" altLang="it-IT" sz="2400" b="1" i="1" u="sng" dirty="0">
                <a:solidFill>
                  <a:srgbClr val="FF3300"/>
                </a:solidFill>
                <a:latin typeface="+mn-lt"/>
              </a:rPr>
              <a:t>l'amore</a:t>
            </a:r>
            <a:r>
              <a:rPr lang="it-IT" altLang="it-IT" sz="2400" b="1" dirty="0">
                <a:solidFill>
                  <a:srgbClr val="FF3300"/>
                </a:solidFill>
                <a:latin typeface="+mn-lt"/>
              </a:rPr>
              <a:t>.</a:t>
            </a:r>
            <a:r>
              <a:rPr lang="it-IT" altLang="it-IT" sz="2400" dirty="0">
                <a:latin typeface="+mn-lt"/>
              </a:rPr>
              <a:t> …”     </a:t>
            </a:r>
          </a:p>
          <a:p>
            <a:pPr algn="r" eaLnBrk="1" hangingPunct="1">
              <a:lnSpc>
                <a:spcPct val="145000"/>
              </a:lnSpc>
            </a:pPr>
            <a:r>
              <a:rPr lang="it-IT" altLang="it-IT" dirty="0"/>
              <a:t>(1Cor. 13,9 - 13)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551384" y="561104"/>
            <a:ext cx="11089232" cy="5735792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1000" b="1" i="1" dirty="0"/>
          </a:p>
          <a:p>
            <a:pPr algn="ctr" eaLnBrk="1" hangingPunct="1">
              <a:buFontTx/>
              <a:buNone/>
            </a:pPr>
            <a:r>
              <a:rPr lang="it-IT" altLang="it-IT" b="1" dirty="0"/>
              <a:t>L’amore perfetto di DIO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it-IT" altLang="it-IT" sz="800" dirty="0"/>
          </a:p>
          <a:p>
            <a:pPr marL="36000" indent="4572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Chi può amare in modo perfetto? </a:t>
            </a:r>
          </a:p>
          <a:p>
            <a:pPr marL="36000" indent="4572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Nessuno! </a:t>
            </a:r>
          </a:p>
          <a:p>
            <a:pPr marL="36000" indent="4572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Neppure i santi si ritengono di amare in modo perfetto, ma forse qualche fedele o ateo sì? </a:t>
            </a:r>
          </a:p>
          <a:p>
            <a:pPr marL="36000" indent="4572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Ne conosci qualcuno? </a:t>
            </a:r>
          </a:p>
          <a:p>
            <a:pPr marL="36000" indent="4572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Se da un lato è impossibile amare in modo perfetto, questo non giustifica che </a:t>
            </a:r>
          </a:p>
          <a:p>
            <a:pPr marL="36000" indent="4572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deve essere giusto e normale non amare. </a:t>
            </a:r>
          </a:p>
          <a:p>
            <a:pPr marL="36000" indent="457200" eaLnBrk="1" hangingPunct="1">
              <a:lnSpc>
                <a:spcPct val="150000"/>
              </a:lnSpc>
              <a:buNone/>
            </a:pPr>
            <a:r>
              <a:rPr lang="it-IT" altLang="it-IT" sz="2000" dirty="0"/>
              <a:t>Il cristiano dovrebbe essere convinto che l’unico che può amare in modo perfetto </a:t>
            </a:r>
          </a:p>
          <a:p>
            <a:pPr marL="36000" indent="457200"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è solo Dio; non il Papa, il prete, i cristiani, gli atei, ma solo Dio.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821668" y="526368"/>
            <a:ext cx="10548664" cy="5805264"/>
          </a:xfrm>
          <a:solidFill>
            <a:srgbClr val="FFFFCC"/>
          </a:solidFill>
        </p:spPr>
        <p:txBody>
          <a:bodyPr/>
          <a:lstStyle/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000" dirty="0"/>
              <a:t>Se applichiamo a Dio tutti i requisiti dell’amore elencati nella lettera di Paolo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000" dirty="0"/>
              <a:t>risulta che nei confronti dell’UMANITÀ</a:t>
            </a:r>
          </a:p>
          <a:p>
            <a:pPr marL="400050" lvl="1" indent="0" algn="ctr" eaLnBrk="1" hangingPunct="1">
              <a:lnSpc>
                <a:spcPct val="150000"/>
              </a:lnSpc>
              <a:buNone/>
            </a:pPr>
            <a:r>
              <a:rPr lang="it-IT" altLang="it-IT" sz="4000" b="1" dirty="0"/>
              <a:t>Dio è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   paziente e generoso.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   Non è invidioso, non si vanta, non si gonfia di orgoglio.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   E’ rispettoso, non cerca il proprio interesse, non cede alla collera, dimentica i torti.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   Non gode dell'ingiustizia, </a:t>
            </a:r>
            <a:r>
              <a:rPr lang="it-IT" altLang="it-IT" sz="2000" u="sng" dirty="0"/>
              <a:t>la verità è la sua gioia.</a:t>
            </a:r>
            <a:r>
              <a:rPr lang="it-IT" altLang="it-IT" sz="2000" dirty="0"/>
              <a:t>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   Tutto scusa, di tutti ha fiducia, tutto sopporta, mai perde la speranza.</a:t>
            </a:r>
            <a:r>
              <a:rPr lang="it-IT" altLang="it-IT" sz="2000" b="1" dirty="0"/>
              <a:t>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000" b="1" dirty="0"/>
              <a:t>  Il suo amore non tramonta mai...”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Picture 6" descr="Di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69" y="752475"/>
            <a:ext cx="7993063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379476" y="922412"/>
            <a:ext cx="9433048" cy="5026868"/>
          </a:xfrm>
          <a:solidFill>
            <a:srgbClr val="FFFFCC"/>
          </a:solidFill>
        </p:spPr>
        <p:txBody>
          <a:bodyPr/>
          <a:lstStyle/>
          <a:p>
            <a:pPr marL="0" indent="0" eaLnBrk="1" hangingPunct="1">
              <a:buNone/>
            </a:pPr>
            <a:endParaRPr lang="it-IT" altLang="it-IT" dirty="0"/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400" dirty="0">
                <a:latin typeface="+mj-lt"/>
              </a:rPr>
              <a:t>Pensare Dio in quest’ottica è fantastico, ognuno potrebbe fare tutto quello che vuole, tanto Dio è tutto quello che abbiamo appena elencato... Buono, perdona, paziente, ecc.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400" dirty="0">
                <a:latin typeface="+mj-lt"/>
              </a:rPr>
              <a:t>In realtà l’amore di Dio, secondo la rivelazione di Gesù,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400" dirty="0">
                <a:latin typeface="+mj-lt"/>
              </a:rPr>
              <a:t>è un </a:t>
            </a:r>
            <a:r>
              <a:rPr lang="it-IT" altLang="it-IT" sz="2400" b="1" dirty="0">
                <a:latin typeface="+mj-lt"/>
              </a:rPr>
              <a:t>amore di giustizia</a:t>
            </a:r>
            <a:r>
              <a:rPr lang="it-IT" altLang="it-IT" sz="2400" dirty="0">
                <a:latin typeface="+mj-lt"/>
              </a:rPr>
              <a:t>, che </a:t>
            </a:r>
            <a:r>
              <a:rPr lang="it-IT" altLang="it-IT" sz="2400" b="1" dirty="0">
                <a:latin typeface="+mj-lt"/>
              </a:rPr>
              <a:t>ci lascia liberi di non accettarlo</a:t>
            </a:r>
            <a:r>
              <a:rPr lang="it-IT" altLang="it-IT" sz="2400" dirty="0">
                <a:latin typeface="+mj-lt"/>
              </a:rPr>
              <a:t>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400" dirty="0">
                <a:latin typeface="+mj-lt"/>
              </a:rPr>
              <a:t>Dio non ci obbliga a vivere nella gioia dell’amore, sta a noi decidere se volerlo.</a:t>
            </a:r>
          </a:p>
          <a:p>
            <a:pPr eaLnBrk="1" hangingPunct="1">
              <a:buFontTx/>
              <a:buNone/>
            </a:pPr>
            <a:endParaRPr lang="it-IT" altLang="it-IT" sz="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260351"/>
            <a:ext cx="10657184" cy="5865813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b="1" dirty="0"/>
              <a:t>Dibattito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800" dirty="0"/>
              <a:t>È vero che la sessualità è sempre più vissuta in modo banale (comune), priva di valore, di significato e di sentimento?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/>
              <a:t>Perché?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/>
              <a:t>Nei giovani, la causa può essere il molto tempo vissuto da soli?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it-IT" altLang="it-IT" sz="1000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/>
              <a:t>L’</a:t>
            </a:r>
            <a:r>
              <a:rPr lang="it-IT" altLang="it-IT" sz="2800" b="1" dirty="0"/>
              <a:t>ozio</a:t>
            </a:r>
            <a:r>
              <a:rPr lang="it-IT" altLang="it-IT" sz="2800" dirty="0"/>
              <a:t> (il far nulla)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800" dirty="0"/>
              <a:t>è veramente il padre di tutti i vizi?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857418" y="858137"/>
            <a:ext cx="10477164" cy="5141726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it-IT" altLang="it-IT" sz="1200" b="1" i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b="1" dirty="0"/>
              <a:t>L’amore nella relazione sessuale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it-IT" altLang="it-IT" sz="1200" dirty="0"/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000" dirty="0"/>
              <a:t>Immaginiamo ora di rileggere le caratteristiche </a:t>
            </a:r>
            <a:r>
              <a:rPr lang="it-IT" altLang="it-IT" sz="2000" dirty="0" smtClean="0"/>
              <a:t>dell’amore, </a:t>
            </a:r>
            <a:r>
              <a:rPr lang="it-IT" altLang="it-IT" sz="2000" dirty="0"/>
              <a:t>descritte da </a:t>
            </a:r>
            <a:r>
              <a:rPr lang="it-IT" altLang="it-IT" sz="2000" dirty="0" smtClean="0"/>
              <a:t>Paolo, </a:t>
            </a:r>
            <a:r>
              <a:rPr lang="it-IT" altLang="it-IT" sz="2000" dirty="0"/>
              <a:t>riferendole alla sessualità intesa anche nel rapporto sessuale.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000" dirty="0"/>
              <a:t>Il rapporto sessuale nel sacramento del matrimonio dovrebbe essere vissuto, secondo questo inno, </a:t>
            </a:r>
            <a:r>
              <a:rPr lang="it-IT" altLang="it-IT" sz="2000" dirty="0" smtClean="0"/>
              <a:t>con </a:t>
            </a:r>
            <a:r>
              <a:rPr lang="it-IT" altLang="it-IT" sz="2000" dirty="0"/>
              <a:t>pazienza e generosità, senza invidia o rimpianti (pensando a partner forse migliori…), senza vanto e senza gonfiarsi di orgoglio con gli amici.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000" dirty="0"/>
              <a:t>Dovrebbe essere vissuto con rispetto, senza cercare il proprio interesse, senza cedere alla collera, dimenticare i torti, senza godere dell'ingiustizia, la verità è la sua gioia.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19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2081808" y="836712"/>
            <a:ext cx="8028384" cy="3240360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endParaRPr lang="it-IT" altLang="it-IT" sz="12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4800" b="1" dirty="0">
                <a:latin typeface="+mj-lt"/>
              </a:rPr>
              <a:t>Ama il prossimo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4800" b="1" dirty="0">
                <a:latin typeface="+mj-lt"/>
              </a:rPr>
              <a:t>come te stesso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it-IT" altLang="it-IT" sz="11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2117812" y="537524"/>
            <a:ext cx="7956376" cy="5782952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it-IT" altLang="it-IT" sz="1000" b="1" i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b="1" dirty="0"/>
              <a:t>L’amore del nazareno </a:t>
            </a:r>
            <a:endParaRPr lang="it-IT" altLang="it-IT" sz="1000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dirty="0"/>
              <a:t> </a:t>
            </a:r>
            <a:r>
              <a:rPr lang="it-IT" altLang="it-IT" sz="2000" dirty="0"/>
              <a:t>Qual è il primo di tutti i comandamenti?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 Gesù rispose: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  «Il primo è: Ascolta, Israele. Il Signore Dio nostro è l'unico Signore; </a:t>
            </a:r>
            <a:endParaRPr lang="it-IT" altLang="it-IT" sz="2000" i="1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i="1" dirty="0"/>
              <a:t>    amerai dunque il Signore Dio tuo con tutto il tuo cuore, con tutta la tua mente e con tutta la tua forza. </a:t>
            </a:r>
            <a:endParaRPr lang="it-IT" altLang="it-IT" sz="2000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 E il secondo è questo: </a:t>
            </a:r>
            <a:endParaRPr lang="it-IT" altLang="it-IT" sz="2000" i="1" u="sng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000" b="1" dirty="0" smtClean="0"/>
              <a:t>«Amerai </a:t>
            </a:r>
            <a:r>
              <a:rPr lang="it-IT" altLang="it-IT" sz="2000" b="1" dirty="0"/>
              <a:t>il prossimo tuo come te stesso.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Non c'è altro comandamento più importante di questi».  </a:t>
            </a:r>
            <a:r>
              <a:rPr lang="it-IT" altLang="it-IT" sz="1600" dirty="0"/>
              <a:t>Mc. 12,28 - 32)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670384"/>
            <a:ext cx="9144000" cy="4342792"/>
          </a:xfrm>
          <a:solidFill>
            <a:srgbClr val="FFFFCC"/>
          </a:solidFill>
        </p:spPr>
        <p:txBody>
          <a:bodyPr/>
          <a:lstStyle/>
          <a:p>
            <a:pPr eaLnBrk="1" hangingPunct="1"/>
            <a:endParaRPr lang="it-IT" altLang="it-IT" sz="1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400" dirty="0"/>
              <a:t>Secondo Gesù di Nazareth l’uomo è maturo quando è libero di amare, o meglio quando vuole esercitarsi ad amare gli altri come se stesso. Gesù indica di amare il prossimo, se stessi e, quindi, anche Dio.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400" dirty="0"/>
              <a:t>Ora si tratta di comprendere che cosa significa la famosa frase</a:t>
            </a:r>
            <a:endParaRPr lang="it-IT" altLang="it-IT" sz="2400" i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i="1" dirty="0"/>
              <a:t>   «Ama il prossimo tuo </a:t>
            </a:r>
            <a:r>
              <a:rPr lang="it-IT" altLang="it-IT" sz="2400" b="1" i="1" u="sng" dirty="0"/>
              <a:t>come</a:t>
            </a:r>
            <a:r>
              <a:rPr lang="it-IT" altLang="it-IT" sz="2400" i="1" dirty="0"/>
              <a:t> te stesso”. </a:t>
            </a: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847851" y="476250"/>
            <a:ext cx="8136581" cy="4248894"/>
          </a:xfrm>
          <a:solidFill>
            <a:srgbClr val="FAFEC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135000"/>
              </a:lnSpc>
            </a:pPr>
            <a:endParaRPr lang="it-IT" altLang="it-IT" sz="800" dirty="0">
              <a:solidFill>
                <a:srgbClr val="000000"/>
              </a:solidFill>
            </a:endParaRPr>
          </a:p>
          <a:p>
            <a:pPr marL="457200" lvl="1" indent="0" eaLnBrk="1" hangingPunct="1">
              <a:lnSpc>
                <a:spcPct val="135000"/>
              </a:lnSpc>
              <a:buNone/>
            </a:pPr>
            <a:r>
              <a:rPr lang="it-IT" altLang="it-IT" sz="2700" dirty="0">
                <a:solidFill>
                  <a:srgbClr val="000000"/>
                </a:solidFill>
              </a:rPr>
              <a:t>Chi è disposto a sacrificare</a:t>
            </a:r>
            <a:r>
              <a:rPr lang="it-IT" altLang="it-IT" sz="3200" dirty="0">
                <a:solidFill>
                  <a:srgbClr val="000000"/>
                </a:solidFill>
              </a:rPr>
              <a:t> </a:t>
            </a:r>
          </a:p>
          <a:p>
            <a:pPr lvl="1" algn="ctr" eaLnBrk="1" hangingPunct="1">
              <a:lnSpc>
                <a:spcPct val="135000"/>
              </a:lnSpc>
              <a:buFontTx/>
              <a:buNone/>
            </a:pPr>
            <a:r>
              <a:rPr lang="it-IT" altLang="it-IT" sz="3600" b="1" dirty="0">
                <a:solidFill>
                  <a:srgbClr val="000000"/>
                </a:solidFill>
              </a:rPr>
              <a:t>GRATUITAMENTE</a:t>
            </a:r>
          </a:p>
          <a:p>
            <a:pPr lvl="1" eaLnBrk="1" hangingPunct="1">
              <a:lnSpc>
                <a:spcPct val="135000"/>
              </a:lnSpc>
              <a:buFontTx/>
              <a:buNone/>
            </a:pPr>
            <a:r>
              <a:rPr lang="it-IT" altLang="it-IT" sz="2700" dirty="0">
                <a:solidFill>
                  <a:srgbClr val="000000"/>
                </a:solidFill>
              </a:rPr>
              <a:t>un po’ di tempo della propria vita </a:t>
            </a:r>
          </a:p>
          <a:p>
            <a:pPr lvl="1" eaLnBrk="1" hangingPunct="1">
              <a:lnSpc>
                <a:spcPct val="135000"/>
              </a:lnSpc>
              <a:buFontTx/>
              <a:buNone/>
            </a:pPr>
            <a:r>
              <a:rPr lang="it-IT" altLang="it-IT" sz="2700" dirty="0">
                <a:solidFill>
                  <a:srgbClr val="000000"/>
                </a:solidFill>
              </a:rPr>
              <a:t>per rendere più felici i meno fortunati,</a:t>
            </a:r>
          </a:p>
          <a:p>
            <a:pPr lvl="1" eaLnBrk="1" hangingPunct="1">
              <a:lnSpc>
                <a:spcPct val="135000"/>
              </a:lnSpc>
              <a:buFontTx/>
              <a:buNone/>
            </a:pPr>
            <a:r>
              <a:rPr lang="it-IT" altLang="it-IT" sz="2700" dirty="0">
                <a:solidFill>
                  <a:srgbClr val="000000"/>
                </a:solidFill>
              </a:rPr>
              <a:t>i più poveri dei poveri, i più soli e abbandonati?</a:t>
            </a:r>
          </a:p>
        </p:txBody>
      </p:sp>
      <p:sp>
        <p:nvSpPr>
          <p:cNvPr id="151555" name="Line 3"/>
          <p:cNvSpPr>
            <a:spLocks noChangeShapeType="1"/>
          </p:cNvSpPr>
          <p:nvPr/>
        </p:nvSpPr>
        <p:spPr bwMode="auto">
          <a:xfrm>
            <a:off x="4079777" y="2204864"/>
            <a:ext cx="4104456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47851" y="4941168"/>
            <a:ext cx="8136582" cy="147117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20000"/>
              </a:spcBef>
            </a:pPr>
            <a:r>
              <a:rPr lang="it-IT" altLang="it-IT" sz="2800" dirty="0">
                <a:solidFill>
                  <a:srgbClr val="000000"/>
                </a:solidFill>
              </a:rPr>
              <a:t>Chi sono coloro che soffrono vicino a noi?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</a:pPr>
            <a:r>
              <a:rPr lang="it-IT" altLang="it-IT" sz="2800" dirty="0">
                <a:solidFill>
                  <a:srgbClr val="000000"/>
                </a:solidFill>
              </a:rPr>
              <a:t>Chi sono i veri </a:t>
            </a:r>
            <a:r>
              <a:rPr lang="it-IT" altLang="it-IT" sz="2800" b="1" dirty="0">
                <a:solidFill>
                  <a:srgbClr val="000000"/>
                </a:solidFill>
              </a:rPr>
              <a:t>poveri</a:t>
            </a:r>
            <a:r>
              <a:rPr lang="it-IT" altLang="it-IT" sz="2800" dirty="0">
                <a:solidFill>
                  <a:srgbClr val="000000"/>
                </a:solidFill>
              </a:rPr>
              <a:t> in occidente o in Italia?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/>
      <p:bldP spid="717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346348"/>
            <a:ext cx="9144000" cy="6165304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dirty="0"/>
          </a:p>
          <a:p>
            <a:pPr eaLnBrk="1" hangingPunct="1">
              <a:lnSpc>
                <a:spcPct val="150000"/>
              </a:lnSpc>
            </a:pPr>
            <a:r>
              <a:rPr lang="it-IT" altLang="it-IT" sz="2400" dirty="0"/>
              <a:t>La frase afferma chiaramente che bisogna amare se stessi per meglio amare gli altri.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   Sembrerebbe che si debba imparare ad essere egoisti per amare gli altri. Ma non è così.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400" dirty="0"/>
              <a:t>   Esistono due modi opposti in cui una persona può amare se stessa: quello altruistico e quello egoistico.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Comic Sans MS" panose="030F0702030302020204" pitchFamily="66" charset="0"/>
              </a:rPr>
              <a:t>   </a:t>
            </a:r>
            <a:r>
              <a:rPr lang="it-IT" altLang="it-IT" dirty="0">
                <a:latin typeface="+mj-lt"/>
              </a:rPr>
              <a:t>Il modo </a:t>
            </a:r>
            <a:r>
              <a:rPr lang="it-IT" altLang="it-IT" b="1" i="1" dirty="0">
                <a:solidFill>
                  <a:srgbClr val="FF0000"/>
                </a:solidFill>
                <a:latin typeface="+mj-lt"/>
              </a:rPr>
              <a:t>egoistico</a:t>
            </a:r>
            <a:r>
              <a:rPr lang="it-IT" altLang="it-IT" b="1" i="1" dirty="0">
                <a:latin typeface="+mj-lt"/>
              </a:rPr>
              <a:t> </a:t>
            </a:r>
            <a:r>
              <a:rPr lang="it-IT" altLang="it-IT" dirty="0">
                <a:latin typeface="+mj-lt"/>
              </a:rPr>
              <a:t>è </a:t>
            </a:r>
            <a:r>
              <a:rPr lang="it-IT" altLang="it-IT" b="1" dirty="0">
                <a:latin typeface="+mj-lt"/>
              </a:rPr>
              <a:t>autodistruttivo</a:t>
            </a:r>
            <a:r>
              <a:rPr lang="it-IT" altLang="it-IT" dirty="0"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+mj-lt"/>
              </a:rPr>
              <a:t>   Il modo </a:t>
            </a:r>
            <a:r>
              <a:rPr lang="it-IT" altLang="it-IT" b="1" i="1" dirty="0">
                <a:solidFill>
                  <a:srgbClr val="FF0000"/>
                </a:solidFill>
                <a:latin typeface="+mj-lt"/>
              </a:rPr>
              <a:t>altruistico</a:t>
            </a:r>
            <a:r>
              <a:rPr lang="it-IT" altLang="it-IT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dirty="0">
                <a:latin typeface="+mj-lt"/>
              </a:rPr>
              <a:t>è di “</a:t>
            </a:r>
            <a:r>
              <a:rPr lang="it-IT" altLang="it-IT" b="1" dirty="0">
                <a:latin typeface="+mj-lt"/>
              </a:rPr>
              <a:t>autoconservazione</a:t>
            </a:r>
            <a:r>
              <a:rPr lang="it-IT" altLang="it-IT" b="1" dirty="0" smtClean="0">
                <a:latin typeface="+mj-lt"/>
              </a:rPr>
              <a:t>”. </a:t>
            </a:r>
            <a:endParaRPr lang="it-IT" altLang="it-IT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850404"/>
            <a:ext cx="9144000" cy="5157192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it-IT" altLang="it-IT" b="1" dirty="0"/>
              <a:t>Il modo egoistico di amare 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/>
              <a:t>Un esempio di amore egoistico è dato dal mito greco di Narciso. 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/>
              <a:t>Narciso era un giovane che, continuando ad ammirare la sua immagine riflessa nello specchio d’acqua di un pozzo, se ne innamorò e, a furia di guardarla, che cosa accadde?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   Precipitò nel pozzo ed annegò!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000" dirty="0"/>
              <a:t>   Da questo mito è derivata la parola narcisismo, che indica “autocompiacimento”, l’amore rivolto solo a se stessi, chiuso verso l’altro. Prima o poi tale amore fa cadere nel proprio pozzo.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NARC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9" y="836614"/>
            <a:ext cx="44275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800180" y="260648"/>
            <a:ext cx="2406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it-IT" altLang="it-IT" b="1" dirty="0">
                <a:latin typeface="+mn-lt"/>
              </a:rPr>
              <a:t>Caravaggio, Narciso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958416"/>
            <a:ext cx="9144000" cy="4941168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2000" dirty="0"/>
              <a:t>Alcuni narcisisti si ritengono superdotati intellettualmente o fisicamente, e appena si accorgono di non essere tali, cercano di sfuggire alla realtà da cui ricevono smentite umilianti, si rifugiano in paradisi artificiali (droga, alcool, gruppi chiusi, ecc.). 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/>
              <a:t>In analoghe situazioni potrebbero trovarsi giovani che sentano il vuoto dell’esistenza; dopo aver ripiegato su un </a:t>
            </a:r>
          </a:p>
          <a:p>
            <a:pPr algn="ctr" eaLnBrk="1" hangingPunct="1">
              <a:buFontTx/>
              <a:buNone/>
            </a:pPr>
            <a:r>
              <a:rPr lang="it-IT" altLang="it-IT" sz="3600" b="1" u="sng" dirty="0"/>
              <a:t>narcisismo edonista</a:t>
            </a:r>
            <a:r>
              <a:rPr lang="it-IT" altLang="it-IT" sz="2800" dirty="0"/>
              <a:t> </a:t>
            </a:r>
          </a:p>
          <a:p>
            <a:pPr algn="ctr" eaLnBrk="1" hangingPunct="1">
              <a:buFontTx/>
              <a:buNone/>
            </a:pPr>
            <a:endParaRPr lang="it-IT" altLang="it-IT" sz="800" dirty="0" smtClean="0"/>
          </a:p>
          <a:p>
            <a:pPr algn="ctr" eaLnBrk="1" hangingPunct="1">
              <a:buFontTx/>
              <a:buNone/>
            </a:pPr>
            <a:r>
              <a:rPr lang="it-IT" altLang="it-IT" sz="2000" dirty="0" smtClean="0"/>
              <a:t>(</a:t>
            </a:r>
            <a:r>
              <a:rPr lang="it-IT" altLang="it-IT" sz="2000" dirty="0"/>
              <a:t>la ricerca solo del piacere e il rifiuto di ciò che non è piacere) 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cercano rifugio in paradisi illusori.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1524000" y="670384"/>
            <a:ext cx="9144000" cy="4846848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1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/>
              <a:t>Vi sono persone </a:t>
            </a:r>
            <a:r>
              <a:rPr lang="it-IT" altLang="it-IT" sz="2000" u="sng" dirty="0"/>
              <a:t>narcisiste presuntuose</a:t>
            </a:r>
            <a:r>
              <a:rPr lang="it-IT" altLang="it-IT" sz="2000" dirty="0"/>
              <a:t>, vanitose, che amano essere continuamente lodate e ringraziate;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it-IT" altLang="it-IT" sz="2000" dirty="0" smtClean="0"/>
              <a:t>spesso </a:t>
            </a:r>
            <a:r>
              <a:rPr lang="it-IT" altLang="it-IT" sz="2000" dirty="0"/>
              <a:t>pretendono soddisfazioni immediate e immeritate sia nei rapporti sociali che in quelli di amicizia o coniugali; si rendono antipatiche e insopportabili. 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/>
              <a:t>Quando il narcisismo eccede, vale a dire è esagerato o maniacale, fino a diventare morboso e patologico, è come se la persona si annegasse in un pozzo di amara solitudine; </a:t>
            </a:r>
            <a:r>
              <a:rPr lang="it-IT" altLang="it-IT" sz="2000" dirty="0" smtClean="0"/>
              <a:t>non </a:t>
            </a:r>
            <a:r>
              <a:rPr lang="it-IT" altLang="it-IT" sz="2000" dirty="0"/>
              <a:t>può sentirsi accolta, e neppure amata, non può sentirsi contenta nella vita. E’ il “suicidio psicologico”.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893422" y="404664"/>
            <a:ext cx="10405156" cy="6048672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dirty="0">
              <a:latin typeface="Comic Sans MS" panose="030F0702030302020204" pitchFamily="66" charset="0"/>
            </a:endParaRP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400" dirty="0">
                <a:latin typeface="+mj-lt"/>
              </a:rPr>
              <a:t>La Bibbia insegna che la vera gioia nasce nell’uomo dal sentirsi </a:t>
            </a:r>
          </a:p>
          <a:p>
            <a:pPr marL="400050" lvl="1" indent="0" algn="ctr" eaLnBrk="1" hangingPunct="1">
              <a:lnSpc>
                <a:spcPct val="150000"/>
              </a:lnSpc>
              <a:buNone/>
            </a:pPr>
            <a:r>
              <a:rPr lang="it-IT" altLang="it-IT" sz="2400" b="1" dirty="0" smtClean="0">
                <a:latin typeface="+mj-lt"/>
              </a:rPr>
              <a:t>AMATO</a:t>
            </a:r>
            <a:r>
              <a:rPr lang="it-IT" altLang="it-IT" sz="2400" dirty="0" smtClean="0">
                <a:latin typeface="+mj-lt"/>
              </a:rPr>
              <a:t> </a:t>
            </a:r>
            <a:r>
              <a:rPr lang="it-IT" altLang="it-IT" sz="2400" dirty="0">
                <a:latin typeface="+mj-lt"/>
              </a:rPr>
              <a:t>e </a:t>
            </a:r>
            <a:r>
              <a:rPr lang="it-IT" altLang="it-IT" sz="2400" b="1" dirty="0" smtClean="0">
                <a:latin typeface="+mj-lt"/>
              </a:rPr>
              <a:t>AMANTE</a:t>
            </a:r>
            <a:r>
              <a:rPr lang="it-IT" altLang="it-IT" sz="2400" dirty="0" smtClean="0">
                <a:latin typeface="+mj-lt"/>
              </a:rPr>
              <a:t>. </a:t>
            </a:r>
            <a:endParaRPr lang="it-IT" altLang="it-IT" sz="2400" dirty="0">
              <a:latin typeface="+mj-lt"/>
            </a:endParaRP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400" dirty="0">
                <a:latin typeface="+mj-lt"/>
              </a:rPr>
              <a:t>L’amore può esistere se c’è </a:t>
            </a:r>
            <a:r>
              <a:rPr lang="it-IT" altLang="it-IT" sz="2400" b="1" dirty="0">
                <a:latin typeface="+mj-lt"/>
              </a:rPr>
              <a:t>CONDIVISIONE</a:t>
            </a:r>
          </a:p>
          <a:p>
            <a:pPr eaLnBrk="1" hangingPunct="1">
              <a:lnSpc>
                <a:spcPct val="150000"/>
              </a:lnSpc>
            </a:pPr>
            <a:endParaRPr lang="it-IT" altLang="it-IT" sz="2400" dirty="0">
              <a:latin typeface="+mj-lt"/>
            </a:endParaRP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it-IT" altLang="it-IT" sz="2400" dirty="0">
                <a:latin typeface="+mj-lt"/>
              </a:rPr>
              <a:t>E’ un binomio che va avanti di pari passo: </a:t>
            </a:r>
            <a:endParaRPr lang="it-IT" altLang="it-IT" sz="2400" dirty="0" smtClean="0">
              <a:latin typeface="+mj-lt"/>
            </a:endParaRPr>
          </a:p>
          <a:p>
            <a:pPr lvl="1" eaLnBrk="1" hangingPunct="1">
              <a:lnSpc>
                <a:spcPct val="150000"/>
              </a:lnSpc>
            </a:pPr>
            <a:r>
              <a:rPr lang="it-IT" altLang="it-IT" sz="2400" dirty="0" smtClean="0">
                <a:latin typeface="+mj-lt"/>
              </a:rPr>
              <a:t>non </a:t>
            </a:r>
            <a:r>
              <a:rPr lang="it-IT" altLang="it-IT" sz="2400" dirty="0">
                <a:latin typeface="+mj-lt"/>
              </a:rPr>
              <a:t>si può sentirsi amati se non siamo amorevoli.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it-IT" altLang="it-IT" sz="800" dirty="0">
                <a:latin typeface="+mj-lt"/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2400" dirty="0">
                <a:latin typeface="+mj-lt"/>
              </a:rPr>
              <a:t>Viceversa, non si può imparare ad amare se non ci sentiamo amati.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920552" y="987574"/>
            <a:ext cx="10350896" cy="4882852"/>
          </a:xfrm>
          <a:solidFill>
            <a:srgbClr val="FFFFCC"/>
          </a:solidFill>
        </p:spPr>
        <p:txBody>
          <a:bodyPr/>
          <a:lstStyle/>
          <a:p>
            <a:pPr eaLnBrk="1" hangingPunct="1"/>
            <a:endParaRPr lang="it-IT" altLang="it-IT" sz="1400" dirty="0"/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400" dirty="0"/>
              <a:t>Un grande pericolo si presenta quando attribuiamo il nostro egoismo agli altri, e finiamo per pensare che tutti siano egoisti, non degni di essere amati.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400" dirty="0"/>
              <a:t>Non c’è peggiore esistenza di quando non ci si sente amati o accolti!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400" dirty="0"/>
              <a:t>Il vero amore di se stessi è esattamente l’opposto del narcisismo e dell’egoismo. Il vero AMORE è quando è vissuto nell’</a:t>
            </a:r>
            <a:r>
              <a:rPr lang="it-IT" altLang="it-IT" sz="2400" b="1" dirty="0"/>
              <a:t>EMPATIA</a:t>
            </a:r>
            <a:r>
              <a:rPr lang="it-IT" altLang="it-IT" sz="2400" dirty="0"/>
              <a:t>: </a:t>
            </a:r>
          </a:p>
          <a:p>
            <a:pPr marL="400050" lvl="1" indent="0" algn="ctr" eaLnBrk="1" hangingPunct="1">
              <a:lnSpc>
                <a:spcPct val="150000"/>
              </a:lnSpc>
              <a:buNone/>
            </a:pPr>
            <a:r>
              <a:rPr lang="it-IT" altLang="it-IT" sz="2400" dirty="0"/>
              <a:t>la capacità di immedesimarsi nell’altro.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875420" y="735546"/>
            <a:ext cx="10441160" cy="5386908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it-IT" altLang="it-IT" sz="900" b="1" i="1" dirty="0">
              <a:latin typeface="Comic Sans MS" panose="030F0702030302020204" pitchFamily="66" charset="0"/>
            </a:endParaRP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b="1" dirty="0"/>
              <a:t>Il modo altruistico di amare se stessi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endParaRPr lang="it-IT" altLang="it-IT" sz="800" dirty="0"/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/>
              <a:t>Innanzitutto occorre comprendere il significato spirituale di amare se stessi.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/>
              <a:t>L’amore che intende Gesù non è dimenticare se stessi per essere totalmente degli altri. Gesù non insegna che la carità è annientarsi o distruggersi per gli altri e neppure amare il prossimo “invece” o “al posto” di se stessi, ma “come” se stessi.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/>
              <a:t>E’ necessario amare se stessi per poter amare gli altri.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/>
              <a:t>L’amore per se stessi è il punto di riferimento che Gesù ci dà per amare gli altri.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551384" y="382352"/>
            <a:ext cx="11089232" cy="4846848"/>
          </a:xfrm>
          <a:solidFill>
            <a:srgbClr val="FFFFCC"/>
          </a:solidFill>
        </p:spPr>
        <p:txBody>
          <a:bodyPr/>
          <a:lstStyle/>
          <a:p>
            <a:pPr eaLnBrk="1" hangingPunct="1"/>
            <a:endParaRPr lang="it-IT" altLang="it-IT" sz="1400" dirty="0">
              <a:latin typeface="Comic Sans MS" panose="030F0702030302020204" pitchFamily="66" charset="0"/>
            </a:endParaRPr>
          </a:p>
          <a:p>
            <a:pPr marL="400050" lvl="1" indent="0" algn="ctr" eaLnBrk="1" hangingPunct="1">
              <a:lnSpc>
                <a:spcPct val="150000"/>
              </a:lnSpc>
              <a:buNone/>
            </a:pPr>
            <a:r>
              <a:rPr lang="it-IT" altLang="it-IT" sz="3200" b="1" dirty="0"/>
              <a:t>Che cosa significa amare se stessi?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/>
              <a:t>   E’ il coraggio di accettare la propria vita; è l’accoglienza del proprio vissuto;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/>
              <a:t>   è l’accettazione della propria personalità.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/>
              <a:t>Spesso capita che chi non sa accogliere se stesso, neppure sa accogliere gli altri; perché?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/>
              <a:t>   Amare se stessi significa saper vivere bene la propria vita nonostante le difficoltà.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/>
              <a:t>   Non possiamo accogliere gli altri se non siamo capaci di accogliere noi stessi!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893676" y="454360"/>
            <a:ext cx="10404648" cy="5206888"/>
          </a:xfrm>
          <a:solidFill>
            <a:srgbClr val="FFFFCC"/>
          </a:solidFill>
        </p:spPr>
        <p:txBody>
          <a:bodyPr/>
          <a:lstStyle/>
          <a:p>
            <a:pPr eaLnBrk="1" hangingPunct="1"/>
            <a:endParaRPr lang="it-IT" altLang="it-IT" sz="900" dirty="0">
              <a:latin typeface="Comic Sans MS" panose="030F0702030302020204" pitchFamily="66" charset="0"/>
            </a:endParaRP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/>
              <a:t>A volte per imparare ad accettare la nostra storia, ad amare la nostra persona, dovremmo imparare ad </a:t>
            </a:r>
            <a:r>
              <a:rPr lang="it-IT" altLang="it-IT" sz="2200" b="1" u="sng" dirty="0"/>
              <a:t>accettare di essere amati</a:t>
            </a:r>
            <a:r>
              <a:rPr lang="it-IT" altLang="it-IT" sz="2200" b="1" dirty="0"/>
              <a:t> </a:t>
            </a:r>
            <a:r>
              <a:rPr lang="it-IT" altLang="it-IT" sz="2200" dirty="0"/>
              <a:t>dagli altri: </a:t>
            </a:r>
          </a:p>
          <a:p>
            <a:pPr marL="400050" lvl="1" indent="0" algn="ctr" eaLnBrk="1" hangingPunct="1">
              <a:lnSpc>
                <a:spcPct val="150000"/>
              </a:lnSpc>
              <a:buNone/>
            </a:pPr>
            <a:r>
              <a:rPr lang="it-IT" altLang="it-IT" sz="2200" b="1" dirty="0"/>
              <a:t>è necessario liberarsi dall’orgoglio</a:t>
            </a:r>
            <a:r>
              <a:rPr lang="it-IT" altLang="it-IT" sz="2200" dirty="0"/>
              <a:t>.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/>
              <a:t>In altre parole occorre imparare ad accettare di essere accettati o avvicinati!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endParaRPr lang="it-IT" altLang="it-IT" sz="800" dirty="0" smtClean="0"/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 smtClean="0"/>
              <a:t>Come </a:t>
            </a:r>
            <a:r>
              <a:rPr lang="it-IT" altLang="it-IT" sz="2200" dirty="0"/>
              <a:t>esistono molte persone che non sanno accettare di essere criticate,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/>
              <a:t>ve ne sono altre che </a:t>
            </a:r>
            <a:r>
              <a:rPr lang="it-IT" altLang="it-IT" sz="2200" b="1" dirty="0"/>
              <a:t>non sanno ricevere i complimenti</a:t>
            </a:r>
            <a:r>
              <a:rPr lang="it-IT" altLang="it-IT" sz="2200" dirty="0"/>
              <a:t>,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/>
              <a:t>non sono in grado di lasciarsi avvicinare.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2941</TotalTime>
  <Words>5051</Words>
  <Application>Microsoft Office PowerPoint</Application>
  <PresentationFormat>Widescreen</PresentationFormat>
  <Paragraphs>605</Paragraphs>
  <Slides>109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109</vt:i4>
      </vt:variant>
    </vt:vector>
  </HeadingPairs>
  <TitlesOfParts>
    <vt:vector size="113" baseType="lpstr">
      <vt:lpstr>Arial</vt:lpstr>
      <vt:lpstr>Comic Sans MS</vt:lpstr>
      <vt:lpstr>Times New Roman</vt:lpstr>
      <vt:lpstr>Struttura predefinita</vt:lpstr>
      <vt:lpstr>Inno all’AMORE 1 Cor. 13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Claudio</dc:creator>
  <cp:lastModifiedBy>PC Claudio</cp:lastModifiedBy>
  <cp:revision>124</cp:revision>
  <dcterms:created xsi:type="dcterms:W3CDTF">2008-02-20T13:52:45Z</dcterms:created>
  <dcterms:modified xsi:type="dcterms:W3CDTF">2021-04-16T12:35:39Z</dcterms:modified>
</cp:coreProperties>
</file>